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67" r:id="rId3"/>
    <p:sldId id="269" r:id="rId4"/>
    <p:sldId id="270" r:id="rId5"/>
    <p:sldId id="263" r:id="rId6"/>
    <p:sldId id="264" r:id="rId7"/>
    <p:sldId id="261" r:id="rId8"/>
    <p:sldId id="257" r:id="rId9"/>
    <p:sldId id="258" r:id="rId10"/>
    <p:sldId id="259" r:id="rId11"/>
    <p:sldId id="260" r:id="rId12"/>
    <p:sldId id="265" r:id="rId13"/>
    <p:sldId id="266" r:id="rId14"/>
    <p:sldId id="271"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42" d="100"/>
          <a:sy n="42" d="100"/>
        </p:scale>
        <p:origin x="427"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ministrator\Downloads\project_movie.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Administrator\Downloads\project_movie.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dministrator\Downloads\project_movie.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dministrator\Downloads\project_movie.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dministrator\Downloads\project_movie.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dministrator\Downloads\project_movie.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dministrator\Downloads\project_movie.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dministrator\Downloads\project_movie.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Administrator\Downloads\project_movie.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[project_movie.xlsx]Sheet20!PivotTable13</c:name>
    <c:fmtId val="8"/>
  </c:pivotSource>
  <c:chart>
    <c:autoTitleDeleted val="0"/>
    <c:pivotFmts>
      <c:pivotFmt>
        <c:idx val="0"/>
        <c:spPr>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9525" cap="flat" cmpd="sng" algn="ctr">
            <a:solidFill>
              <a:schemeClr val="accent6">
                <a:shade val="95000"/>
              </a:schemeClr>
            </a:solidFill>
            <a:round/>
          </a:ln>
          <a:effectLst/>
        </c:spPr>
        <c:marker>
          <c:symbol val="circle"/>
          <c:size val="4"/>
          <c:spPr>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9525" cap="flat" cmpd="sng" algn="ctr">
              <a:solidFill>
                <a:schemeClr val="accent6">
                  <a:shade val="95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9525" cap="flat" cmpd="sng" algn="ctr">
            <a:solidFill>
              <a:schemeClr val="accent6">
                <a:shade val="95000"/>
              </a:schemeClr>
            </a:solidFill>
            <a:round/>
          </a:ln>
          <a:effectLst/>
        </c:spPr>
        <c:marker>
          <c:symbol val="circle"/>
          <c:size val="4"/>
          <c:spPr>
            <a:gradFill rotWithShape="1">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Lst>
              <a:lin ang="5400000" scaled="0"/>
            </a:gradFill>
            <a:ln w="9525" cap="flat" cmpd="sng" algn="ctr">
              <a:solidFill>
                <a:schemeClr val="accent5">
                  <a:shade val="95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9525" cap="flat" cmpd="sng" algn="ctr">
            <a:solidFill>
              <a:schemeClr val="accent6">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9525" cap="flat" cmpd="sng" algn="ctr">
            <a:solidFill>
              <a:schemeClr val="accent6">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9525" cap="flat" cmpd="sng" algn="ctr">
            <a:solidFill>
              <a:schemeClr val="accent6">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9525" cap="flat" cmpd="sng" algn="ctr">
            <a:solidFill>
              <a:schemeClr val="accent6">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Sheet20!$B$1</c:f>
              <c:strCache>
                <c:ptCount val="1"/>
                <c:pt idx="0">
                  <c:v>Sum of Sum of gross</c:v>
                </c:pt>
              </c:strCache>
            </c:strRef>
          </c:tx>
          <c:spPr>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9525" cap="flat" cmpd="sng" algn="ctr">
              <a:solidFill>
                <a:schemeClr val="accent6">
                  <a:shade val="95000"/>
                </a:schemeClr>
              </a:solidFill>
              <a:round/>
            </a:ln>
            <a:effectLst/>
          </c:spPr>
          <c:invertIfNegative val="0"/>
          <c:cat>
            <c:strRef>
              <c:f>Sheet20!$A$2:$A$7</c:f>
              <c:strCache>
                <c:ptCount val="5"/>
                <c:pt idx="0">
                  <c:v>Action</c:v>
                </c:pt>
                <c:pt idx="1">
                  <c:v>Comedy</c:v>
                </c:pt>
                <c:pt idx="2">
                  <c:v>Adventure</c:v>
                </c:pt>
                <c:pt idx="3">
                  <c:v>Drama</c:v>
                </c:pt>
                <c:pt idx="4">
                  <c:v>Crime</c:v>
                </c:pt>
              </c:strCache>
            </c:strRef>
          </c:cat>
          <c:val>
            <c:numRef>
              <c:f>Sheet20!$B$2:$B$7</c:f>
              <c:numCache>
                <c:formatCode>General</c:formatCode>
                <c:ptCount val="5"/>
                <c:pt idx="0">
                  <c:v>74727850153</c:v>
                </c:pt>
                <c:pt idx="1">
                  <c:v>38724616521</c:v>
                </c:pt>
                <c:pt idx="2">
                  <c:v>32960581692</c:v>
                </c:pt>
                <c:pt idx="3">
                  <c:v>21409249780</c:v>
                </c:pt>
                <c:pt idx="4">
                  <c:v>8367257910</c:v>
                </c:pt>
              </c:numCache>
            </c:numRef>
          </c:val>
          <c:extLst>
            <c:ext xmlns:c16="http://schemas.microsoft.com/office/drawing/2014/chart" uri="{C3380CC4-5D6E-409C-BE32-E72D297353CC}">
              <c16:uniqueId val="{00000000-7293-4EE1-85C8-8D4CF5C4C53E}"/>
            </c:ext>
          </c:extLst>
        </c:ser>
        <c:ser>
          <c:idx val="1"/>
          <c:order val="1"/>
          <c:tx>
            <c:strRef>
              <c:f>Sheet20!$C$1</c:f>
              <c:strCache>
                <c:ptCount val="1"/>
                <c:pt idx="0">
                  <c:v>Sum of Sum of actor_1_facebook_likes</c:v>
                </c:pt>
              </c:strCache>
            </c:strRef>
          </c:tx>
          <c:spPr>
            <a:gradFill rotWithShape="1">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Lst>
              <a:lin ang="5400000" scaled="0"/>
            </a:gradFill>
            <a:ln w="9525" cap="flat" cmpd="sng" algn="ctr">
              <a:solidFill>
                <a:schemeClr val="accent5">
                  <a:shade val="95000"/>
                </a:schemeClr>
              </a:solidFill>
              <a:round/>
            </a:ln>
            <a:effectLst/>
          </c:spPr>
          <c:invertIfNegative val="0"/>
          <c:cat>
            <c:strRef>
              <c:f>Sheet20!$A$2:$A$7</c:f>
              <c:strCache>
                <c:ptCount val="5"/>
                <c:pt idx="0">
                  <c:v>Action</c:v>
                </c:pt>
                <c:pt idx="1">
                  <c:v>Comedy</c:v>
                </c:pt>
                <c:pt idx="2">
                  <c:v>Adventure</c:v>
                </c:pt>
                <c:pt idx="3">
                  <c:v>Drama</c:v>
                </c:pt>
                <c:pt idx="4">
                  <c:v>Crime</c:v>
                </c:pt>
              </c:strCache>
            </c:strRef>
          </c:cat>
          <c:val>
            <c:numRef>
              <c:f>Sheet20!$C$2:$C$7</c:f>
              <c:numCache>
                <c:formatCode>General</c:formatCode>
                <c:ptCount val="5"/>
                <c:pt idx="0">
                  <c:v>8523465</c:v>
                </c:pt>
                <c:pt idx="1">
                  <c:v>6634838</c:v>
                </c:pt>
                <c:pt idx="2">
                  <c:v>3002641</c:v>
                </c:pt>
                <c:pt idx="3">
                  <c:v>5094966</c:v>
                </c:pt>
                <c:pt idx="4">
                  <c:v>2289427</c:v>
                </c:pt>
              </c:numCache>
            </c:numRef>
          </c:val>
          <c:extLst>
            <c:ext xmlns:c16="http://schemas.microsoft.com/office/drawing/2014/chart" uri="{C3380CC4-5D6E-409C-BE32-E72D297353CC}">
              <c16:uniqueId val="{00000001-7293-4EE1-85C8-8D4CF5C4C53E}"/>
            </c:ext>
          </c:extLst>
        </c:ser>
        <c:dLbls>
          <c:showLegendKey val="0"/>
          <c:showVal val="0"/>
          <c:showCatName val="0"/>
          <c:showSerName val="0"/>
          <c:showPercent val="0"/>
          <c:showBubbleSize val="0"/>
        </c:dLbls>
        <c:gapWidth val="100"/>
        <c:overlap val="-24"/>
        <c:axId val="777531887"/>
        <c:axId val="777529007"/>
      </c:barChart>
      <c:catAx>
        <c:axId val="7775318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50000"/>
                    <a:lumOff val="50000"/>
                  </a:schemeClr>
                </a:solidFill>
                <a:latin typeface="+mn-lt"/>
                <a:ea typeface="+mn-ea"/>
                <a:cs typeface="+mn-cs"/>
              </a:defRPr>
            </a:pPr>
            <a:endParaRPr lang="en-US"/>
          </a:p>
        </c:txPr>
        <c:crossAx val="777529007"/>
        <c:crosses val="autoZero"/>
        <c:auto val="1"/>
        <c:lblAlgn val="ctr"/>
        <c:lblOffset val="100"/>
        <c:noMultiLvlLbl val="0"/>
      </c:catAx>
      <c:valAx>
        <c:axId val="7775290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50000"/>
                    <a:lumOff val="50000"/>
                  </a:schemeClr>
                </a:solidFill>
                <a:latin typeface="+mn-lt"/>
                <a:ea typeface="+mn-ea"/>
                <a:cs typeface="+mn-cs"/>
              </a:defRPr>
            </a:pPr>
            <a:endParaRPr lang="en-US"/>
          </a:p>
        </c:txPr>
        <c:crossAx val="777531887"/>
        <c:crosses val="autoZero"/>
        <c:crossBetween val="between"/>
      </c:valAx>
      <c:dTable>
        <c:showHorzBorder val="1"/>
        <c:showVertBorder val="1"/>
        <c:showOutline val="1"/>
        <c:showKeys val="1"/>
        <c:spPr>
          <a:noFill/>
          <a:ln w="9525">
            <a:solidFill>
              <a:schemeClr val="tx1">
                <a:lumMod val="15000"/>
                <a:lumOff val="85000"/>
              </a:schemeClr>
            </a:solidFill>
          </a:ln>
          <a:effectLst/>
        </c:spPr>
        <c:txPr>
          <a:bodyPr rot="0" spcFirstLastPara="1" vertOverflow="ellipsis" vert="horz" wrap="square" anchor="ctr" anchorCtr="1"/>
          <a:lstStyle/>
          <a:p>
            <a:pPr rtl="0">
              <a:defRPr sz="1200" b="0" i="0" u="none" strike="noStrike" kern="1200" baseline="0">
                <a:solidFill>
                  <a:schemeClr val="tx1">
                    <a:lumMod val="50000"/>
                    <a:lumOff val="50000"/>
                  </a:schemeClr>
                </a:solidFill>
                <a:latin typeface="+mn-lt"/>
                <a:ea typeface="+mn-ea"/>
                <a:cs typeface="+mn-cs"/>
              </a:defRPr>
            </a:pPr>
            <a:endParaRPr lang="en-US"/>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[project_movie.xlsx]Sheet28!PivotTable13</c:name>
    <c:fmtId val="8"/>
  </c:pivotSource>
  <c:chart>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Sheet28!$B$1</c:f>
              <c:strCache>
                <c:ptCount val="1"/>
                <c:pt idx="0">
                  <c:v>Sum of Sum of director_facebook_likes</c:v>
                </c:pt>
              </c:strCache>
            </c:strRef>
          </c:tx>
          <c:spPr>
            <a:solidFill>
              <a:schemeClr val="accent1"/>
            </a:solidFill>
            <a:ln>
              <a:noFill/>
            </a:ln>
            <a:effectLst/>
            <a:sp3d/>
          </c:spPr>
          <c:invertIfNegative val="0"/>
          <c:cat>
            <c:strRef>
              <c:f>Sheet28!$A$2:$A$12</c:f>
              <c:strCache>
                <c:ptCount val="10"/>
                <c:pt idx="0">
                  <c:v>Steven Spielberg</c:v>
                </c:pt>
                <c:pt idx="1">
                  <c:v>Clint Eastwood</c:v>
                </c:pt>
                <c:pt idx="2">
                  <c:v>Martin Scorsese</c:v>
                </c:pt>
                <c:pt idx="3">
                  <c:v>David Fincher</c:v>
                </c:pt>
                <c:pt idx="4">
                  <c:v>Woody Allen</c:v>
                </c:pt>
                <c:pt idx="5">
                  <c:v>Tim Burton</c:v>
                </c:pt>
                <c:pt idx="6">
                  <c:v>Christopher Nolan</c:v>
                </c:pt>
                <c:pt idx="7">
                  <c:v>Tony Scott</c:v>
                </c:pt>
                <c:pt idx="8">
                  <c:v>Quentin Tarantino</c:v>
                </c:pt>
                <c:pt idx="9">
                  <c:v>Harold Ramis</c:v>
                </c:pt>
              </c:strCache>
            </c:strRef>
          </c:cat>
          <c:val>
            <c:numRef>
              <c:f>Sheet28!$B$2:$B$12</c:f>
              <c:numCache>
                <c:formatCode>General</c:formatCode>
                <c:ptCount val="10"/>
                <c:pt idx="0">
                  <c:v>350000</c:v>
                </c:pt>
                <c:pt idx="1">
                  <c:v>304000</c:v>
                </c:pt>
                <c:pt idx="2">
                  <c:v>272000</c:v>
                </c:pt>
                <c:pt idx="3">
                  <c:v>210000</c:v>
                </c:pt>
                <c:pt idx="4">
                  <c:v>209000</c:v>
                </c:pt>
                <c:pt idx="5">
                  <c:v>208000</c:v>
                </c:pt>
                <c:pt idx="6">
                  <c:v>176000</c:v>
                </c:pt>
                <c:pt idx="7">
                  <c:v>144000</c:v>
                </c:pt>
                <c:pt idx="8">
                  <c:v>128000</c:v>
                </c:pt>
                <c:pt idx="9">
                  <c:v>88000</c:v>
                </c:pt>
              </c:numCache>
            </c:numRef>
          </c:val>
          <c:extLst>
            <c:ext xmlns:c16="http://schemas.microsoft.com/office/drawing/2014/chart" uri="{C3380CC4-5D6E-409C-BE32-E72D297353CC}">
              <c16:uniqueId val="{00000000-4154-42D7-8D58-A54FF6D5BEE0}"/>
            </c:ext>
          </c:extLst>
        </c:ser>
        <c:ser>
          <c:idx val="1"/>
          <c:order val="1"/>
          <c:tx>
            <c:strRef>
              <c:f>Sheet28!$C$1</c:f>
              <c:strCache>
                <c:ptCount val="1"/>
                <c:pt idx="0">
                  <c:v>Sum of Sum of profit</c:v>
                </c:pt>
              </c:strCache>
            </c:strRef>
          </c:tx>
          <c:spPr>
            <a:solidFill>
              <a:schemeClr val="accent2"/>
            </a:solidFill>
            <a:ln>
              <a:noFill/>
            </a:ln>
            <a:effectLst/>
            <a:sp3d/>
          </c:spPr>
          <c:invertIfNegative val="0"/>
          <c:cat>
            <c:strRef>
              <c:f>Sheet28!$A$2:$A$12</c:f>
              <c:strCache>
                <c:ptCount val="10"/>
                <c:pt idx="0">
                  <c:v>Steven Spielberg</c:v>
                </c:pt>
                <c:pt idx="1">
                  <c:v>Clint Eastwood</c:v>
                </c:pt>
                <c:pt idx="2">
                  <c:v>Martin Scorsese</c:v>
                </c:pt>
                <c:pt idx="3">
                  <c:v>David Fincher</c:v>
                </c:pt>
                <c:pt idx="4">
                  <c:v>Woody Allen</c:v>
                </c:pt>
                <c:pt idx="5">
                  <c:v>Tim Burton</c:v>
                </c:pt>
                <c:pt idx="6">
                  <c:v>Christopher Nolan</c:v>
                </c:pt>
                <c:pt idx="7">
                  <c:v>Tony Scott</c:v>
                </c:pt>
                <c:pt idx="8">
                  <c:v>Quentin Tarantino</c:v>
                </c:pt>
                <c:pt idx="9">
                  <c:v>Harold Ramis</c:v>
                </c:pt>
              </c:strCache>
            </c:strRef>
          </c:cat>
          <c:val>
            <c:numRef>
              <c:f>Sheet28!$C$2:$C$12</c:f>
              <c:numCache>
                <c:formatCode>General</c:formatCode>
                <c:ptCount val="10"/>
                <c:pt idx="0">
                  <c:v>2486332231</c:v>
                </c:pt>
                <c:pt idx="1">
                  <c:v>610221100</c:v>
                </c:pt>
                <c:pt idx="2">
                  <c:v>309800</c:v>
                </c:pt>
                <c:pt idx="3">
                  <c:v>213904524</c:v>
                </c:pt>
                <c:pt idx="4">
                  <c:v>-154557</c:v>
                </c:pt>
                <c:pt idx="5">
                  <c:v>824275480</c:v>
                </c:pt>
                <c:pt idx="6">
                  <c:v>808227576</c:v>
                </c:pt>
                <c:pt idx="7">
                  <c:v>155953673</c:v>
                </c:pt>
                <c:pt idx="8">
                  <c:v>323939594</c:v>
                </c:pt>
                <c:pt idx="9">
                  <c:v>133642374</c:v>
                </c:pt>
              </c:numCache>
            </c:numRef>
          </c:val>
          <c:extLst>
            <c:ext xmlns:c16="http://schemas.microsoft.com/office/drawing/2014/chart" uri="{C3380CC4-5D6E-409C-BE32-E72D297353CC}">
              <c16:uniqueId val="{00000001-4154-42D7-8D58-A54FF6D5BEE0}"/>
            </c:ext>
          </c:extLst>
        </c:ser>
        <c:dLbls>
          <c:showLegendKey val="0"/>
          <c:showVal val="0"/>
          <c:showCatName val="0"/>
          <c:showSerName val="0"/>
          <c:showPercent val="0"/>
          <c:showBubbleSize val="0"/>
        </c:dLbls>
        <c:gapWidth val="150"/>
        <c:shape val="box"/>
        <c:axId val="1321256367"/>
        <c:axId val="1321258287"/>
        <c:axId val="0"/>
      </c:bar3DChart>
      <c:catAx>
        <c:axId val="1321256367"/>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21258287"/>
        <c:crosses val="autoZero"/>
        <c:auto val="1"/>
        <c:lblAlgn val="ctr"/>
        <c:lblOffset val="100"/>
        <c:noMultiLvlLbl val="0"/>
      </c:catAx>
      <c:valAx>
        <c:axId val="13212582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2125636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[project_movie.xlsx]Sheet17!PivotTable10</c:name>
    <c:fmtId val="11"/>
  </c:pivotSource>
  <c:chart>
    <c:autoTitleDeleted val="1"/>
    <c:pivotFmts>
      <c:pivotFmt>
        <c:idx val="0"/>
        <c:spPr>
          <a:pattFill prst="narHorz">
            <a:fgClr>
              <a:schemeClr val="accent2"/>
            </a:fgClr>
            <a:bgClr>
              <a:schemeClr val="accent2">
                <a:lumMod val="20000"/>
                <a:lumOff val="80000"/>
              </a:schemeClr>
            </a:bgClr>
          </a:pattFill>
          <a:ln>
            <a:noFill/>
          </a:ln>
          <a:effectLst>
            <a:innerShdw blurRad="114300">
              <a:schemeClr val="accent2"/>
            </a:innerShdw>
          </a:effectLst>
        </c:spPr>
        <c:marker>
          <c:symbol val="circle"/>
          <c:size val="6"/>
          <c:spPr>
            <a:solidFill>
              <a:schemeClr val="accent2"/>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pattFill prst="narHorz">
            <a:fgClr>
              <a:schemeClr val="accent2"/>
            </a:fgClr>
            <a:bgClr>
              <a:schemeClr val="accent2">
                <a:lumMod val="20000"/>
                <a:lumOff val="80000"/>
              </a:schemeClr>
            </a:bgClr>
          </a:pattFill>
          <a:ln>
            <a:noFill/>
          </a:ln>
          <a:effectLst>
            <a:innerShdw blurRad="114300">
              <a:schemeClr val="accent2"/>
            </a:inn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pattFill prst="narHorz">
            <a:fgClr>
              <a:schemeClr val="accent2"/>
            </a:fgClr>
            <a:bgClr>
              <a:schemeClr val="accent2">
                <a:lumMod val="20000"/>
                <a:lumOff val="80000"/>
              </a:schemeClr>
            </a:bgClr>
          </a:pattFill>
          <a:ln>
            <a:noFill/>
          </a:ln>
          <a:effectLst>
            <a:innerShdw blurRad="114300">
              <a:schemeClr val="accent2"/>
            </a:inn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Sheet17!$B$1</c:f>
              <c:strCache>
                <c:ptCount val="1"/>
                <c:pt idx="0">
                  <c:v>Total</c:v>
                </c:pt>
              </c:strCache>
            </c:strRef>
          </c:tx>
          <c:spPr>
            <a:pattFill prst="narHorz">
              <a:fgClr>
                <a:schemeClr val="accent2"/>
              </a:fgClr>
              <a:bgClr>
                <a:schemeClr val="accent2">
                  <a:lumMod val="20000"/>
                  <a:lumOff val="80000"/>
                </a:schemeClr>
              </a:bgClr>
            </a:pattFill>
            <a:ln>
              <a:noFill/>
            </a:ln>
            <a:effectLst>
              <a:innerShdw blurRad="114300">
                <a:schemeClr val="accent2"/>
              </a:innerShdw>
            </a:effectLst>
          </c:spPr>
          <c:invertIfNegative val="0"/>
          <c:cat>
            <c:strRef>
              <c:f>Sheet17!$A$2:$A$7</c:f>
              <c:strCache>
                <c:ptCount val="5"/>
                <c:pt idx="0">
                  <c:v>Adventure</c:v>
                </c:pt>
                <c:pt idx="1">
                  <c:v>Action</c:v>
                </c:pt>
                <c:pt idx="2">
                  <c:v>Horror</c:v>
                </c:pt>
                <c:pt idx="3">
                  <c:v>Comedy</c:v>
                </c:pt>
                <c:pt idx="4">
                  <c:v>Biography</c:v>
                </c:pt>
              </c:strCache>
            </c:strRef>
          </c:cat>
          <c:val>
            <c:numRef>
              <c:f>Sheet17!$B$2:$B$7</c:f>
              <c:numCache>
                <c:formatCode>General</c:formatCode>
                <c:ptCount val="5"/>
                <c:pt idx="0">
                  <c:v>6473602117</c:v>
                </c:pt>
                <c:pt idx="1">
                  <c:v>5877535732</c:v>
                </c:pt>
                <c:pt idx="2">
                  <c:v>3370369843</c:v>
                </c:pt>
                <c:pt idx="3">
                  <c:v>3212342514</c:v>
                </c:pt>
                <c:pt idx="4">
                  <c:v>2263663972</c:v>
                </c:pt>
              </c:numCache>
            </c:numRef>
          </c:val>
          <c:extLst>
            <c:ext xmlns:c16="http://schemas.microsoft.com/office/drawing/2014/chart" uri="{C3380CC4-5D6E-409C-BE32-E72D297353CC}">
              <c16:uniqueId val="{00000000-7588-4F64-946F-DF11FC944CD8}"/>
            </c:ext>
          </c:extLst>
        </c:ser>
        <c:dLbls>
          <c:showLegendKey val="0"/>
          <c:showVal val="0"/>
          <c:showCatName val="0"/>
          <c:showSerName val="0"/>
          <c:showPercent val="0"/>
          <c:showBubbleSize val="0"/>
        </c:dLbls>
        <c:gapWidth val="164"/>
        <c:overlap val="-22"/>
        <c:axId val="1487068975"/>
        <c:axId val="1487073775"/>
      </c:barChart>
      <c:catAx>
        <c:axId val="1487068975"/>
        <c:scaling>
          <c:orientation val="minMax"/>
        </c:scaling>
        <c:delete val="0"/>
        <c:axPos val="b"/>
        <c:numFmt formatCode="General" sourceLinked="1"/>
        <c:majorTickMark val="none"/>
        <c:minorTickMark val="none"/>
        <c:tickLblPos val="nextTo"/>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87073775"/>
        <c:crosses val="autoZero"/>
        <c:auto val="1"/>
        <c:lblAlgn val="ctr"/>
        <c:lblOffset val="100"/>
        <c:noMultiLvlLbl val="0"/>
      </c:catAx>
      <c:valAx>
        <c:axId val="1487073775"/>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870689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[project_movie.xlsx]Sheet15!PivotTable7</c:name>
    <c:fmtId val="5"/>
  </c:pivotSource>
  <c:chart>
    <c:autoTitleDeleted val="0"/>
    <c:pivotFmts>
      <c:pivotFmt>
        <c:idx val="0"/>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4"/>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4"/>
          <c:spPr>
            <a:gradFill rotWithShape="1">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Lst>
              <a:lin ang="5400000" scaled="0"/>
            </a:gradFill>
            <a:ln w="9525" cap="flat" cmpd="sng" algn="ctr">
              <a:solidFill>
                <a:schemeClr val="accent2">
                  <a:shade val="95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Sheet15!$B$1</c:f>
              <c:strCache>
                <c:ptCount val="1"/>
                <c:pt idx="0">
                  <c:v>Sum of Sum of gross</c:v>
                </c:pt>
              </c:strCache>
            </c:strRef>
          </c:tx>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invertIfNegative val="0"/>
          <c:cat>
            <c:strRef>
              <c:f>Sheet15!$A$2:$A$7</c:f>
              <c:strCache>
                <c:ptCount val="5"/>
                <c:pt idx="0">
                  <c:v>The Avengers </c:v>
                </c:pt>
                <c:pt idx="1">
                  <c:v>Alice in Wonderland </c:v>
                </c:pt>
                <c:pt idx="2">
                  <c:v>Anchorman: The Legend of Ron Burgundy </c:v>
                </c:pt>
                <c:pt idx="3">
                  <c:v>The Final Destination </c:v>
                </c:pt>
                <c:pt idx="4">
                  <c:v>Hardflip </c:v>
                </c:pt>
              </c:strCache>
            </c:strRef>
          </c:cat>
          <c:val>
            <c:numRef>
              <c:f>Sheet15!$B$2:$B$7</c:f>
              <c:numCache>
                <c:formatCode>General</c:formatCode>
                <c:ptCount val="5"/>
                <c:pt idx="0">
                  <c:v>1246559094</c:v>
                </c:pt>
                <c:pt idx="1">
                  <c:v>668370412</c:v>
                </c:pt>
                <c:pt idx="2">
                  <c:v>84136909</c:v>
                </c:pt>
                <c:pt idx="3">
                  <c:v>66466372</c:v>
                </c:pt>
                <c:pt idx="4">
                  <c:v>96734</c:v>
                </c:pt>
              </c:numCache>
            </c:numRef>
          </c:val>
          <c:extLst>
            <c:ext xmlns:c16="http://schemas.microsoft.com/office/drawing/2014/chart" uri="{C3380CC4-5D6E-409C-BE32-E72D297353CC}">
              <c16:uniqueId val="{00000000-B51D-4FF0-BD16-16EDD461400F}"/>
            </c:ext>
          </c:extLst>
        </c:ser>
        <c:ser>
          <c:idx val="1"/>
          <c:order val="1"/>
          <c:tx>
            <c:strRef>
              <c:f>Sheet15!$C$1</c:f>
              <c:strCache>
                <c:ptCount val="1"/>
                <c:pt idx="0">
                  <c:v>Sum of Sum of cast_total_facebook_likes</c:v>
                </c:pt>
              </c:strCache>
            </c:strRef>
          </c:tx>
          <c:spPr>
            <a:gradFill rotWithShape="1">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Lst>
              <a:lin ang="5400000" scaled="0"/>
            </a:gradFill>
            <a:ln w="9525" cap="flat" cmpd="sng" algn="ctr">
              <a:solidFill>
                <a:schemeClr val="accent2">
                  <a:shade val="95000"/>
                </a:schemeClr>
              </a:solidFill>
              <a:round/>
            </a:ln>
            <a:effectLst/>
          </c:spPr>
          <c:invertIfNegative val="0"/>
          <c:cat>
            <c:strRef>
              <c:f>Sheet15!$A$2:$A$7</c:f>
              <c:strCache>
                <c:ptCount val="5"/>
                <c:pt idx="0">
                  <c:v>The Avengers </c:v>
                </c:pt>
                <c:pt idx="1">
                  <c:v>Alice in Wonderland </c:v>
                </c:pt>
                <c:pt idx="2">
                  <c:v>Anchorman: The Legend of Ron Burgundy </c:v>
                </c:pt>
                <c:pt idx="3">
                  <c:v>The Final Destination </c:v>
                </c:pt>
                <c:pt idx="4">
                  <c:v>Hardflip </c:v>
                </c:pt>
              </c:strCache>
            </c:strRef>
          </c:cat>
          <c:val>
            <c:numRef>
              <c:f>Sheet15!$C$2:$C$7</c:f>
              <c:numCache>
                <c:formatCode>General</c:formatCode>
                <c:ptCount val="5"/>
                <c:pt idx="0">
                  <c:v>175394</c:v>
                </c:pt>
                <c:pt idx="1">
                  <c:v>159914</c:v>
                </c:pt>
                <c:pt idx="2">
                  <c:v>656730</c:v>
                </c:pt>
                <c:pt idx="3">
                  <c:v>303717</c:v>
                </c:pt>
                <c:pt idx="4">
                  <c:v>263584</c:v>
                </c:pt>
              </c:numCache>
            </c:numRef>
          </c:val>
          <c:extLst>
            <c:ext xmlns:c16="http://schemas.microsoft.com/office/drawing/2014/chart" uri="{C3380CC4-5D6E-409C-BE32-E72D297353CC}">
              <c16:uniqueId val="{00000001-B51D-4FF0-BD16-16EDD461400F}"/>
            </c:ext>
          </c:extLst>
        </c:ser>
        <c:dLbls>
          <c:showLegendKey val="0"/>
          <c:showVal val="0"/>
          <c:showCatName val="0"/>
          <c:showSerName val="0"/>
          <c:showPercent val="0"/>
          <c:showBubbleSize val="0"/>
        </c:dLbls>
        <c:gapWidth val="100"/>
        <c:overlap val="-24"/>
        <c:axId val="1487093935"/>
        <c:axId val="1487087695"/>
      </c:barChart>
      <c:catAx>
        <c:axId val="14870939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US"/>
          </a:p>
        </c:txPr>
        <c:crossAx val="1487087695"/>
        <c:crosses val="autoZero"/>
        <c:auto val="1"/>
        <c:lblAlgn val="ctr"/>
        <c:lblOffset val="100"/>
        <c:noMultiLvlLbl val="0"/>
      </c:catAx>
      <c:valAx>
        <c:axId val="14870876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US"/>
          </a:p>
        </c:txPr>
        <c:crossAx val="1487093935"/>
        <c:crosses val="autoZero"/>
        <c:crossBetween val="between"/>
      </c:valAx>
      <c:dTable>
        <c:showHorzBorder val="1"/>
        <c:showVertBorder val="1"/>
        <c:showOutline val="1"/>
        <c:showKeys val="1"/>
        <c:spPr>
          <a:noFill/>
          <a:ln w="9525">
            <a:solidFill>
              <a:schemeClr val="tx1">
                <a:lumMod val="15000"/>
                <a:lumOff val="85000"/>
              </a:schemeClr>
            </a:solidFill>
          </a:ln>
          <a:effectLst/>
        </c:spPr>
        <c:txPr>
          <a:bodyPr rot="0" spcFirstLastPara="1" vertOverflow="ellipsis" vert="horz" wrap="square" anchor="ctr" anchorCtr="1"/>
          <a:lstStyle/>
          <a:p>
            <a:pPr rtl="0">
              <a:defRPr sz="900" b="0" i="0" u="none" strike="noStrike" kern="1200" baseline="0">
                <a:solidFill>
                  <a:schemeClr val="tx1">
                    <a:lumMod val="50000"/>
                    <a:lumOff val="50000"/>
                  </a:schemeClr>
                </a:solidFill>
                <a:latin typeface="+mn-lt"/>
                <a:ea typeface="+mn-ea"/>
                <a:cs typeface="+mn-cs"/>
              </a:defRPr>
            </a:pPr>
            <a:endParaRPr lang="en-US"/>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[project_movie.xlsx]Sheet33!PivotTable24</c:name>
    <c:fmtId val="9"/>
  </c:pivotSource>
  <c:chart>
    <c:autoTitleDeleted val="1"/>
    <c:pivotFmts>
      <c:pivotFmt>
        <c:idx val="0"/>
        <c:spPr>
          <a:noFill/>
          <a:ln w="9525" cap="flat" cmpd="sng" algn="ctr">
            <a:solidFill>
              <a:schemeClr val="accent2"/>
            </a:solidFill>
            <a:miter lim="800000"/>
          </a:ln>
          <a:effectLst>
            <a:glow rad="63500">
              <a:schemeClr val="accent2">
                <a:satMod val="175000"/>
                <a:alpha val="25000"/>
              </a:schemeClr>
            </a:glow>
          </a:effectLst>
        </c:spPr>
        <c:marker>
          <c:symbol val="circle"/>
          <c:size val="4"/>
          <c:spPr>
            <a:solidFill>
              <a:schemeClr val="accent2">
                <a:lumMod val="60000"/>
                <a:lumOff val="40000"/>
              </a:schemeClr>
            </a:solidFill>
            <a:ln>
              <a:noFill/>
            </a:ln>
            <a:effectLst>
              <a:glow rad="63500">
                <a:schemeClr val="accent2">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2"/>
            </a:solidFill>
            <a:miter lim="800000"/>
          </a:ln>
          <a:effectLst>
            <a:glow rad="63500">
              <a:schemeClr val="accent2">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2"/>
            </a:solidFill>
            <a:miter lim="800000"/>
          </a:ln>
          <a:effectLst>
            <a:glow rad="63500">
              <a:schemeClr val="accent2">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Sheet33!$B$1</c:f>
              <c:strCache>
                <c:ptCount val="1"/>
                <c:pt idx="0">
                  <c:v>Total</c:v>
                </c:pt>
              </c:strCache>
            </c:strRef>
          </c:tx>
          <c:spPr>
            <a:noFill/>
            <a:ln w="9525" cap="flat" cmpd="sng" algn="ctr">
              <a:solidFill>
                <a:schemeClr val="accent2"/>
              </a:solidFill>
              <a:miter lim="800000"/>
            </a:ln>
            <a:effectLst>
              <a:glow rad="63500">
                <a:schemeClr val="accent2">
                  <a:satMod val="175000"/>
                  <a:alpha val="25000"/>
                </a:schemeClr>
              </a:glow>
            </a:effectLst>
          </c:spPr>
          <c:invertIfNegative val="0"/>
          <c:cat>
            <c:strRef>
              <c:f>Sheet33!$A$2:$A$7</c:f>
              <c:strCache>
                <c:ptCount val="5"/>
                <c:pt idx="0">
                  <c:v>USA</c:v>
                </c:pt>
                <c:pt idx="1">
                  <c:v>UK</c:v>
                </c:pt>
                <c:pt idx="2">
                  <c:v>New Zealand</c:v>
                </c:pt>
                <c:pt idx="3">
                  <c:v>Canada</c:v>
                </c:pt>
                <c:pt idx="4">
                  <c:v>Australia</c:v>
                </c:pt>
              </c:strCache>
            </c:strRef>
          </c:cat>
          <c:val>
            <c:numRef>
              <c:f>Sheet33!$B$2:$B$7</c:f>
              <c:numCache>
                <c:formatCode>General</c:formatCode>
                <c:ptCount val="5"/>
                <c:pt idx="0">
                  <c:v>52792710499</c:v>
                </c:pt>
                <c:pt idx="1">
                  <c:v>1574370487</c:v>
                </c:pt>
                <c:pt idx="2">
                  <c:v>245159794</c:v>
                </c:pt>
                <c:pt idx="3">
                  <c:v>218593263</c:v>
                </c:pt>
                <c:pt idx="4">
                  <c:v>206668349</c:v>
                </c:pt>
              </c:numCache>
            </c:numRef>
          </c:val>
          <c:extLst>
            <c:ext xmlns:c16="http://schemas.microsoft.com/office/drawing/2014/chart" uri="{C3380CC4-5D6E-409C-BE32-E72D297353CC}">
              <c16:uniqueId val="{00000000-3493-422E-871C-28A2EEB04944}"/>
            </c:ext>
          </c:extLst>
        </c:ser>
        <c:dLbls>
          <c:showLegendKey val="0"/>
          <c:showVal val="0"/>
          <c:showCatName val="0"/>
          <c:showSerName val="0"/>
          <c:showPercent val="0"/>
          <c:showBubbleSize val="0"/>
        </c:dLbls>
        <c:gapWidth val="182"/>
        <c:overlap val="-50"/>
        <c:axId val="659682544"/>
        <c:axId val="659686864"/>
      </c:barChart>
      <c:catAx>
        <c:axId val="659682544"/>
        <c:scaling>
          <c:orientation val="minMax"/>
        </c:scaling>
        <c:delete val="0"/>
        <c:axPos val="l"/>
        <c:majorGridlines>
          <c:spPr>
            <a:ln w="9525" cap="flat" cmpd="sng" algn="ctr">
              <a:gradFill>
                <a:gsLst>
                  <a:gs pos="0">
                    <a:schemeClr val="dk1">
                      <a:lumMod val="65000"/>
                      <a:lumOff val="35000"/>
                    </a:schemeClr>
                  </a:gs>
                  <a:gs pos="100000">
                    <a:schemeClr val="dk1">
                      <a:lumMod val="75000"/>
                      <a:lumOff val="25000"/>
                    </a:schemeClr>
                  </a:gs>
                </a:gsLst>
                <a:lin ang="108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659686864"/>
        <c:crosses val="autoZero"/>
        <c:auto val="1"/>
        <c:lblAlgn val="ctr"/>
        <c:lblOffset val="100"/>
        <c:noMultiLvlLbl val="0"/>
      </c:catAx>
      <c:valAx>
        <c:axId val="659686864"/>
        <c:scaling>
          <c:orientation val="minMax"/>
        </c:scaling>
        <c:delete val="0"/>
        <c:axPos val="b"/>
        <c:majorGridlines>
          <c:spPr>
            <a:ln w="9525" cap="flat" cmpd="sng" algn="ctr">
              <a:gradFill>
                <a:gsLst>
                  <a:gs pos="0">
                    <a:schemeClr val="dk1">
                      <a:lumMod val="65000"/>
                      <a:lumOff val="35000"/>
                    </a:schemeClr>
                  </a:gs>
                  <a:gs pos="100000">
                    <a:schemeClr val="dk1">
                      <a:lumMod val="75000"/>
                      <a:lumOff val="25000"/>
                    </a:schemeClr>
                  </a:gs>
                </a:gsLst>
                <a:lin ang="108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6596825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[project_movie.xlsx]Sheet9!PivotTable3</c:name>
    <c:fmtId val="6"/>
  </c:pivotSource>
  <c:chart>
    <c:autoTitleDeleted val="1"/>
    <c:pivotFmts>
      <c:pivotFmt>
        <c:idx val="0"/>
        <c:spPr>
          <a:solidFill>
            <a:schemeClr val="accent1"/>
          </a:solidFill>
          <a:ln>
            <a:noFill/>
          </a:ln>
          <a:effectLst/>
          <a:sp3d/>
        </c:spPr>
        <c:marker>
          <c:symbol val="circle"/>
          <c:size val="8"/>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Sheet9!$B$1</c:f>
              <c:strCache>
                <c:ptCount val="1"/>
                <c:pt idx="0">
                  <c:v>Total</c:v>
                </c:pt>
              </c:strCache>
            </c:strRef>
          </c:tx>
          <c:spPr>
            <a:solidFill>
              <a:schemeClr val="accent1"/>
            </a:solidFill>
            <a:ln>
              <a:noFill/>
            </a:ln>
            <a:effectLst/>
            <a:sp3d/>
          </c:spPr>
          <c:invertIfNegative val="0"/>
          <c:cat>
            <c:strRef>
              <c:f>Sheet9!$A$2:$A$8</c:f>
              <c:strCache>
                <c:ptCount val="6"/>
                <c:pt idx="0">
                  <c:v>English</c:v>
                </c:pt>
                <c:pt idx="1">
                  <c:v>Maya</c:v>
                </c:pt>
                <c:pt idx="2">
                  <c:v>Persian</c:v>
                </c:pt>
                <c:pt idx="3">
                  <c:v>Indonesian</c:v>
                </c:pt>
                <c:pt idx="4">
                  <c:v>Hebrew</c:v>
                </c:pt>
                <c:pt idx="5">
                  <c:v>Romanian</c:v>
                </c:pt>
              </c:strCache>
            </c:strRef>
          </c:cat>
          <c:val>
            <c:numRef>
              <c:f>Sheet9!$B$2:$B$8</c:f>
              <c:numCache>
                <c:formatCode>General</c:formatCode>
                <c:ptCount val="6"/>
                <c:pt idx="0">
                  <c:v>53618528879</c:v>
                </c:pt>
                <c:pt idx="1">
                  <c:v>10859889</c:v>
                </c:pt>
                <c:pt idx="2">
                  <c:v>8007674</c:v>
                </c:pt>
                <c:pt idx="3">
                  <c:v>2489344</c:v>
                </c:pt>
                <c:pt idx="4">
                  <c:v>783276</c:v>
                </c:pt>
                <c:pt idx="5">
                  <c:v>595783</c:v>
                </c:pt>
              </c:numCache>
            </c:numRef>
          </c:val>
          <c:extLst>
            <c:ext xmlns:c16="http://schemas.microsoft.com/office/drawing/2014/chart" uri="{C3380CC4-5D6E-409C-BE32-E72D297353CC}">
              <c16:uniqueId val="{00000000-E918-4177-B30E-9D87D92BD1B7}"/>
            </c:ext>
          </c:extLst>
        </c:ser>
        <c:dLbls>
          <c:showLegendKey val="0"/>
          <c:showVal val="0"/>
          <c:showCatName val="0"/>
          <c:showSerName val="0"/>
          <c:showPercent val="0"/>
          <c:showBubbleSize val="0"/>
        </c:dLbls>
        <c:gapWidth val="150"/>
        <c:shape val="box"/>
        <c:axId val="1340449903"/>
        <c:axId val="1340452783"/>
        <c:axId val="0"/>
      </c:bar3DChart>
      <c:catAx>
        <c:axId val="134044990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cap="none" spc="0" normalizeH="0" baseline="0">
                <a:solidFill>
                  <a:schemeClr val="tx1">
                    <a:lumMod val="65000"/>
                    <a:lumOff val="35000"/>
                  </a:schemeClr>
                </a:solidFill>
                <a:latin typeface="+mn-lt"/>
                <a:ea typeface="+mn-ea"/>
                <a:cs typeface="+mn-cs"/>
              </a:defRPr>
            </a:pPr>
            <a:endParaRPr lang="en-US"/>
          </a:p>
        </c:txPr>
        <c:crossAx val="1340452783"/>
        <c:crosses val="autoZero"/>
        <c:auto val="1"/>
        <c:lblAlgn val="ctr"/>
        <c:lblOffset val="100"/>
        <c:noMultiLvlLbl val="0"/>
      </c:catAx>
      <c:valAx>
        <c:axId val="1340452783"/>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044990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[project_movie.xlsx]Sheet10!PivotTable4</c:name>
    <c:fmtId val="6"/>
  </c:pivotSource>
  <c:chart>
    <c:autoTitleDeleted val="1"/>
    <c:pivotFmts>
      <c:pivotFmt>
        <c:idx val="0"/>
        <c:spPr>
          <a:pattFill prst="ltUpDiag">
            <a:fgClr>
              <a:schemeClr val="accent1"/>
            </a:fgClr>
            <a:bgClr>
              <a:schemeClr val="lt1"/>
            </a:bgClr>
          </a:pattFill>
          <a:ln>
            <a:noFill/>
          </a:ln>
          <a:effectLst/>
        </c:spPr>
        <c:marker>
          <c:symbol val="circle"/>
          <c:size val="5"/>
          <c:spPr>
            <a:solidFill>
              <a:schemeClr val="accent1"/>
            </a:solidFill>
            <a:ln w="22225">
              <a:solidFill>
                <a:schemeClr val="lt1"/>
              </a:solidFill>
              <a:round/>
            </a:ln>
            <a:effectLst/>
          </c:spPr>
        </c:marker>
      </c:pivotFmt>
      <c:pivotFmt>
        <c:idx val="1"/>
        <c:spPr>
          <a:pattFill prst="ltUpDiag">
            <a:fgClr>
              <a:schemeClr val="accent1"/>
            </a:fgClr>
            <a:bgClr>
              <a:schemeClr val="lt1"/>
            </a:bgClr>
          </a:pattFill>
          <a:ln>
            <a:noFill/>
          </a:ln>
          <a:effectLst/>
        </c:spPr>
        <c:marker>
          <c:symbol val="none"/>
        </c:marker>
        <c:dLbl>
          <c:idx val="0"/>
          <c:spPr>
            <a:solidFill>
              <a:srgbClr val="5B9BD5">
                <a:alpha val="70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pattFill prst="ltUpDiag">
            <a:fgClr>
              <a:schemeClr val="accent1"/>
            </a:fgClr>
            <a:bgClr>
              <a:schemeClr val="lt1"/>
            </a:bgClr>
          </a:pattFill>
          <a:ln>
            <a:noFill/>
          </a:ln>
          <a:effectLst/>
        </c:spPr>
        <c:marker>
          <c:symbol val="none"/>
        </c:marker>
        <c:dLbl>
          <c:idx val="0"/>
          <c:spPr>
            <a:solidFill>
              <a:srgbClr val="5B9BD5">
                <a:alpha val="70000"/>
              </a:srgb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Sheet10!$B$1</c:f>
              <c:strCache>
                <c:ptCount val="1"/>
                <c:pt idx="0">
                  <c:v>Total</c:v>
                </c:pt>
              </c:strCache>
            </c:strRef>
          </c:tx>
          <c:spPr>
            <a:pattFill prst="ltUpDiag">
              <a:fgClr>
                <a:schemeClr val="accent1"/>
              </a:fgClr>
              <a:bgClr>
                <a:schemeClr val="lt1"/>
              </a:bgClr>
            </a:pattFill>
            <a:ln>
              <a:noFill/>
            </a:ln>
            <a:effectLst/>
          </c:spPr>
          <c:invertIfNegative val="0"/>
          <c:cat>
            <c:strRef>
              <c:f>Sheet10!$A$2:$A$7</c:f>
              <c:strCache>
                <c:ptCount val="5"/>
                <c:pt idx="0">
                  <c:v>Comedy</c:v>
                </c:pt>
                <c:pt idx="1">
                  <c:v>Action</c:v>
                </c:pt>
                <c:pt idx="2">
                  <c:v>Drama</c:v>
                </c:pt>
                <c:pt idx="3">
                  <c:v>Adventure</c:v>
                </c:pt>
                <c:pt idx="4">
                  <c:v>Crime</c:v>
                </c:pt>
              </c:strCache>
            </c:strRef>
          </c:cat>
          <c:val>
            <c:numRef>
              <c:f>Sheet10!$B$2:$B$7</c:f>
              <c:numCache>
                <c:formatCode>General</c:formatCode>
                <c:ptCount val="5"/>
                <c:pt idx="0">
                  <c:v>6101.6000000000076</c:v>
                </c:pt>
                <c:pt idx="1">
                  <c:v>6031.9000000000033</c:v>
                </c:pt>
                <c:pt idx="2">
                  <c:v>4569.6000000000031</c:v>
                </c:pt>
                <c:pt idx="3">
                  <c:v>2417.1000000000008</c:v>
                </c:pt>
                <c:pt idx="4">
                  <c:v>1769.8</c:v>
                </c:pt>
              </c:numCache>
            </c:numRef>
          </c:val>
          <c:extLst>
            <c:ext xmlns:c16="http://schemas.microsoft.com/office/drawing/2014/chart" uri="{C3380CC4-5D6E-409C-BE32-E72D297353CC}">
              <c16:uniqueId val="{00000000-13F7-49B2-9EBE-718290DBEC1C}"/>
            </c:ext>
          </c:extLst>
        </c:ser>
        <c:dLbls>
          <c:showLegendKey val="0"/>
          <c:showVal val="0"/>
          <c:showCatName val="0"/>
          <c:showSerName val="0"/>
          <c:showPercent val="0"/>
          <c:showBubbleSize val="0"/>
        </c:dLbls>
        <c:gapWidth val="269"/>
        <c:overlap val="-20"/>
        <c:axId val="1492914767"/>
        <c:axId val="1492923407"/>
      </c:barChart>
      <c:catAx>
        <c:axId val="1492914767"/>
        <c:scaling>
          <c:orientation val="minMax"/>
        </c:scaling>
        <c:delete val="0"/>
        <c:axPos val="b"/>
        <c:majorGridlines>
          <c:spPr>
            <a:ln w="9525" cap="flat" cmpd="sng" algn="ctr">
              <a:solidFill>
                <a:schemeClr val="lt1">
                  <a:alpha val="25000"/>
                </a:schemeClr>
              </a:solidFill>
              <a:round/>
            </a:ln>
            <a:effectLst/>
          </c:spPr>
        </c:majorGridlines>
        <c:numFmt formatCode="General" sourceLinked="1"/>
        <c:majorTickMark val="none"/>
        <c:minorTickMark val="none"/>
        <c:tickLblPos val="nextTo"/>
        <c:spPr>
          <a:noFill/>
          <a:ln w="3175" cap="flat" cmpd="sng" algn="ctr">
            <a:solidFill>
              <a:schemeClr val="accent1">
                <a:lumMod val="60000"/>
                <a:lumOff val="40000"/>
              </a:schemeClr>
            </a:solidFill>
            <a:round/>
          </a:ln>
          <a:effectLst/>
        </c:spPr>
        <c:txPr>
          <a:bodyPr rot="-60000000" spcFirstLastPara="1" vertOverflow="ellipsis" vert="horz" wrap="square" anchor="ctr" anchorCtr="1"/>
          <a:lstStyle/>
          <a:p>
            <a:pPr>
              <a:defRPr sz="800" b="0" i="0" u="none" strike="noStrike" kern="1200" cap="all" spc="150" normalizeH="0" baseline="0">
                <a:solidFill>
                  <a:schemeClr val="lt1"/>
                </a:solidFill>
                <a:latin typeface="+mn-lt"/>
                <a:ea typeface="+mn-ea"/>
                <a:cs typeface="+mn-cs"/>
              </a:defRPr>
            </a:pPr>
            <a:endParaRPr lang="en-US"/>
          </a:p>
        </c:txPr>
        <c:crossAx val="1492923407"/>
        <c:crosses val="autoZero"/>
        <c:auto val="1"/>
        <c:lblAlgn val="ctr"/>
        <c:lblOffset val="100"/>
        <c:noMultiLvlLbl val="0"/>
      </c:catAx>
      <c:valAx>
        <c:axId val="1492923407"/>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solidFill>
                <a:latin typeface="+mn-lt"/>
                <a:ea typeface="+mn-ea"/>
                <a:cs typeface="+mn-cs"/>
              </a:defRPr>
            </a:pPr>
            <a:endParaRPr lang="en-US"/>
          </a:p>
        </c:txPr>
        <c:crossAx val="149291476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solidFill>
    <a:ln w="9525" cap="flat" cmpd="sng" algn="ctr">
      <a:solidFill>
        <a:schemeClr val="accent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[project_movie.xlsx]Sheet13!PivotTable5</c:name>
    <c:fmtId val="3"/>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Sheet13!$B$1</c:f>
              <c:strCache>
                <c:ptCount val="1"/>
                <c:pt idx="0">
                  <c:v>Sum of Sum of actor_1_facebook_likes</c:v>
                </c:pt>
              </c:strCache>
            </c:strRef>
          </c:tx>
          <c:spPr>
            <a:solidFill>
              <a:schemeClr val="accent1"/>
            </a:solidFill>
            <a:ln>
              <a:noFill/>
            </a:ln>
            <a:effectLst/>
          </c:spPr>
          <c:invertIfNegative val="0"/>
          <c:cat>
            <c:strRef>
              <c:f>Sheet13!$A$2:$A$7</c:f>
              <c:strCache>
                <c:ptCount val="5"/>
                <c:pt idx="0">
                  <c:v>Johnny Depp</c:v>
                </c:pt>
                <c:pt idx="1">
                  <c:v>Robin Williams</c:v>
                </c:pt>
                <c:pt idx="2">
                  <c:v>Robert De Niro</c:v>
                </c:pt>
                <c:pt idx="3">
                  <c:v>J.K. Simmons</c:v>
                </c:pt>
                <c:pt idx="4">
                  <c:v>Jason Statham</c:v>
                </c:pt>
              </c:strCache>
            </c:strRef>
          </c:cat>
          <c:val>
            <c:numRef>
              <c:f>Sheet13!$B$2:$B$7</c:f>
              <c:numCache>
                <c:formatCode>General</c:formatCode>
                <c:ptCount val="5"/>
                <c:pt idx="0">
                  <c:v>1560000</c:v>
                </c:pt>
                <c:pt idx="1">
                  <c:v>1225000</c:v>
                </c:pt>
                <c:pt idx="2">
                  <c:v>924000</c:v>
                </c:pt>
                <c:pt idx="3">
                  <c:v>744000</c:v>
                </c:pt>
                <c:pt idx="4">
                  <c:v>650000</c:v>
                </c:pt>
              </c:numCache>
            </c:numRef>
          </c:val>
          <c:extLst>
            <c:ext xmlns:c16="http://schemas.microsoft.com/office/drawing/2014/chart" uri="{C3380CC4-5D6E-409C-BE32-E72D297353CC}">
              <c16:uniqueId val="{00000000-A7CF-407A-9391-109D55C3D970}"/>
            </c:ext>
          </c:extLst>
        </c:ser>
        <c:ser>
          <c:idx val="1"/>
          <c:order val="1"/>
          <c:tx>
            <c:strRef>
              <c:f>Sheet13!$C$1</c:f>
              <c:strCache>
                <c:ptCount val="1"/>
                <c:pt idx="0">
                  <c:v>Sum of Sum of budget</c:v>
                </c:pt>
              </c:strCache>
            </c:strRef>
          </c:tx>
          <c:spPr>
            <a:solidFill>
              <a:schemeClr val="accent2"/>
            </a:solidFill>
            <a:ln>
              <a:noFill/>
            </a:ln>
            <a:effectLst/>
          </c:spPr>
          <c:invertIfNegative val="0"/>
          <c:cat>
            <c:strRef>
              <c:f>Sheet13!$A$2:$A$7</c:f>
              <c:strCache>
                <c:ptCount val="5"/>
                <c:pt idx="0">
                  <c:v>Johnny Depp</c:v>
                </c:pt>
                <c:pt idx="1">
                  <c:v>Robin Williams</c:v>
                </c:pt>
                <c:pt idx="2">
                  <c:v>Robert De Niro</c:v>
                </c:pt>
                <c:pt idx="3">
                  <c:v>J.K. Simmons</c:v>
                </c:pt>
                <c:pt idx="4">
                  <c:v>Jason Statham</c:v>
                </c:pt>
              </c:strCache>
            </c:strRef>
          </c:cat>
          <c:val>
            <c:numRef>
              <c:f>Sheet13!$C$2:$C$7</c:f>
              <c:numCache>
                <c:formatCode>General</c:formatCode>
                <c:ptCount val="5"/>
                <c:pt idx="0">
                  <c:v>3136600000</c:v>
                </c:pt>
                <c:pt idx="1">
                  <c:v>1346400000</c:v>
                </c:pt>
                <c:pt idx="2">
                  <c:v>1535500000</c:v>
                </c:pt>
                <c:pt idx="3">
                  <c:v>1907300000</c:v>
                </c:pt>
                <c:pt idx="4">
                  <c:v>1001474000</c:v>
                </c:pt>
              </c:numCache>
            </c:numRef>
          </c:val>
          <c:extLst>
            <c:ext xmlns:c16="http://schemas.microsoft.com/office/drawing/2014/chart" uri="{C3380CC4-5D6E-409C-BE32-E72D297353CC}">
              <c16:uniqueId val="{00000001-A7CF-407A-9391-109D55C3D970}"/>
            </c:ext>
          </c:extLst>
        </c:ser>
        <c:dLbls>
          <c:showLegendKey val="0"/>
          <c:showVal val="0"/>
          <c:showCatName val="0"/>
          <c:showSerName val="0"/>
          <c:showPercent val="0"/>
          <c:showBubbleSize val="0"/>
        </c:dLbls>
        <c:gapWidth val="219"/>
        <c:overlap val="-27"/>
        <c:axId val="1487080015"/>
        <c:axId val="1487081935"/>
      </c:barChart>
      <c:catAx>
        <c:axId val="14870800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87081935"/>
        <c:crosses val="autoZero"/>
        <c:auto val="1"/>
        <c:lblAlgn val="ctr"/>
        <c:lblOffset val="100"/>
        <c:noMultiLvlLbl val="0"/>
      </c:catAx>
      <c:valAx>
        <c:axId val="14870819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8708001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[project_movie.xlsx]Sheet18!PivotTable4</c:name>
    <c:fmtId val="5"/>
  </c:pivotSource>
  <c:chart>
    <c:autoTitleDeleted val="1"/>
    <c:pivotFmts>
      <c:pivotFmt>
        <c:idx val="0"/>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circle"/>
          <c:size val="4"/>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Sheet18!$B$1</c:f>
              <c:strCache>
                <c:ptCount val="1"/>
                <c:pt idx="0">
                  <c:v>Total</c:v>
                </c:pt>
              </c:strCache>
            </c:strRef>
          </c:tx>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invertIfNegative val="0"/>
          <c:cat>
            <c:strRef>
              <c:f>Sheet18!$A$2:$A$10</c:f>
              <c:strCache>
                <c:ptCount val="8"/>
                <c:pt idx="0">
                  <c:v>2002</c:v>
                </c:pt>
                <c:pt idx="1">
                  <c:v>2007</c:v>
                </c:pt>
                <c:pt idx="2">
                  <c:v>2001</c:v>
                </c:pt>
                <c:pt idx="3">
                  <c:v>2000</c:v>
                </c:pt>
                <c:pt idx="4">
                  <c:v>1999</c:v>
                </c:pt>
                <c:pt idx="5">
                  <c:v>2004</c:v>
                </c:pt>
                <c:pt idx="6">
                  <c:v>2005</c:v>
                </c:pt>
                <c:pt idx="7">
                  <c:v>2006</c:v>
                </c:pt>
              </c:strCache>
            </c:strRef>
          </c:cat>
          <c:val>
            <c:numRef>
              <c:f>Sheet18!$B$2:$B$10</c:f>
              <c:numCache>
                <c:formatCode>General</c:formatCode>
                <c:ptCount val="8"/>
                <c:pt idx="0">
                  <c:v>2255673159</c:v>
                </c:pt>
                <c:pt idx="1">
                  <c:v>1688356517</c:v>
                </c:pt>
                <c:pt idx="2">
                  <c:v>1456639220</c:v>
                </c:pt>
                <c:pt idx="3">
                  <c:v>1291784849</c:v>
                </c:pt>
                <c:pt idx="4">
                  <c:v>-64985886</c:v>
                </c:pt>
                <c:pt idx="5">
                  <c:v>-1089833141</c:v>
                </c:pt>
                <c:pt idx="6">
                  <c:v>-6048602335</c:v>
                </c:pt>
                <c:pt idx="7">
                  <c:v>-11680023386</c:v>
                </c:pt>
              </c:numCache>
            </c:numRef>
          </c:val>
          <c:extLst>
            <c:ext xmlns:c16="http://schemas.microsoft.com/office/drawing/2014/chart" uri="{C3380CC4-5D6E-409C-BE32-E72D297353CC}">
              <c16:uniqueId val="{00000000-F933-47AF-A636-BB0AC5C6E5F8}"/>
            </c:ext>
          </c:extLst>
        </c:ser>
        <c:dLbls>
          <c:showLegendKey val="0"/>
          <c:showVal val="0"/>
          <c:showCatName val="0"/>
          <c:showSerName val="0"/>
          <c:showPercent val="0"/>
          <c:showBubbleSize val="0"/>
        </c:dLbls>
        <c:gapWidth val="100"/>
        <c:overlap val="-24"/>
        <c:axId val="1190248239"/>
        <c:axId val="1190251599"/>
      </c:barChart>
      <c:catAx>
        <c:axId val="119024823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US"/>
          </a:p>
        </c:txPr>
        <c:crossAx val="1190251599"/>
        <c:crosses val="autoZero"/>
        <c:auto val="1"/>
        <c:lblAlgn val="ctr"/>
        <c:lblOffset val="100"/>
        <c:noMultiLvlLbl val="0"/>
      </c:catAx>
      <c:valAx>
        <c:axId val="119025159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US"/>
          </a:p>
        </c:txPr>
        <c:crossAx val="11902482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[project_movie.xlsx]Sheet22!PivotTable7</c:name>
    <c:fmtId val="6"/>
  </c:pivotSource>
  <c:chart>
    <c:autoTitleDeleted val="0"/>
    <c:pivotFmts>
      <c:pivotFmt>
        <c:idx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Sheet22!$B$1</c:f>
              <c:strCache>
                <c:ptCount val="1"/>
                <c:pt idx="0">
                  <c:v>Sum of Sum of gross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Sheet22!$A$2:$A$7</c:f>
              <c:strCache>
                <c:ptCount val="5"/>
                <c:pt idx="0">
                  <c:v>Steven Spielberg</c:v>
                </c:pt>
                <c:pt idx="1">
                  <c:v>Peter Jackson</c:v>
                </c:pt>
                <c:pt idx="2">
                  <c:v>Michael Bay</c:v>
                </c:pt>
                <c:pt idx="3">
                  <c:v>Tim Burton</c:v>
                </c:pt>
                <c:pt idx="4">
                  <c:v>Sam Raimi</c:v>
                </c:pt>
              </c:strCache>
            </c:strRef>
          </c:cat>
          <c:val>
            <c:numRef>
              <c:f>Sheet22!$B$2:$B$7</c:f>
              <c:numCache>
                <c:formatCode>General</c:formatCode>
                <c:ptCount val="5"/>
                <c:pt idx="0">
                  <c:v>4114233101</c:v>
                </c:pt>
                <c:pt idx="1">
                  <c:v>2289968050</c:v>
                </c:pt>
                <c:pt idx="2">
                  <c:v>2231242537</c:v>
                </c:pt>
                <c:pt idx="3">
                  <c:v>2071275480</c:v>
                </c:pt>
                <c:pt idx="4">
                  <c:v>2049549198</c:v>
                </c:pt>
              </c:numCache>
            </c:numRef>
          </c:val>
          <c:extLst>
            <c:ext xmlns:c16="http://schemas.microsoft.com/office/drawing/2014/chart" uri="{C3380CC4-5D6E-409C-BE32-E72D297353CC}">
              <c16:uniqueId val="{00000000-E62E-48FD-8AB2-49074A9C91F2}"/>
            </c:ext>
          </c:extLst>
        </c:ser>
        <c:ser>
          <c:idx val="1"/>
          <c:order val="1"/>
          <c:tx>
            <c:strRef>
              <c:f>Sheet22!$C$1</c:f>
              <c:strCache>
                <c:ptCount val="1"/>
                <c:pt idx="0">
                  <c:v>Sum of Sum of budget</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Sheet22!$A$2:$A$7</c:f>
              <c:strCache>
                <c:ptCount val="5"/>
                <c:pt idx="0">
                  <c:v>Steven Spielberg</c:v>
                </c:pt>
                <c:pt idx="1">
                  <c:v>Peter Jackson</c:v>
                </c:pt>
                <c:pt idx="2">
                  <c:v>Michael Bay</c:v>
                </c:pt>
                <c:pt idx="3">
                  <c:v>Tim Burton</c:v>
                </c:pt>
                <c:pt idx="4">
                  <c:v>Sam Raimi</c:v>
                </c:pt>
              </c:strCache>
            </c:strRef>
          </c:cat>
          <c:val>
            <c:numRef>
              <c:f>Sheet22!$C$2:$C$7</c:f>
              <c:numCache>
                <c:formatCode>General</c:formatCode>
                <c:ptCount val="5"/>
                <c:pt idx="0">
                  <c:v>1627900870</c:v>
                </c:pt>
                <c:pt idx="1">
                  <c:v>1512000000</c:v>
                </c:pt>
                <c:pt idx="2">
                  <c:v>1587000000</c:v>
                </c:pt>
                <c:pt idx="3">
                  <c:v>1247000000</c:v>
                </c:pt>
                <c:pt idx="4">
                  <c:v>1430600000</c:v>
                </c:pt>
              </c:numCache>
            </c:numRef>
          </c:val>
          <c:extLst>
            <c:ext xmlns:c16="http://schemas.microsoft.com/office/drawing/2014/chart" uri="{C3380CC4-5D6E-409C-BE32-E72D297353CC}">
              <c16:uniqueId val="{00000001-E62E-48FD-8AB2-49074A9C91F2}"/>
            </c:ext>
          </c:extLst>
        </c:ser>
        <c:dLbls>
          <c:showLegendKey val="0"/>
          <c:showVal val="0"/>
          <c:showCatName val="0"/>
          <c:showSerName val="0"/>
          <c:showPercent val="0"/>
          <c:showBubbleSize val="0"/>
        </c:dLbls>
        <c:gapWidth val="100"/>
        <c:overlap val="-24"/>
        <c:axId val="1374140655"/>
        <c:axId val="1374129615"/>
      </c:barChart>
      <c:catAx>
        <c:axId val="1374140655"/>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74129615"/>
        <c:crosses val="autoZero"/>
        <c:auto val="1"/>
        <c:lblAlgn val="ctr"/>
        <c:lblOffset val="100"/>
        <c:noMultiLvlLbl val="0"/>
      </c:catAx>
      <c:valAx>
        <c:axId val="1374129615"/>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7414065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6">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3">
  <cs:axisTitle>
    <cs:lnRef idx="0"/>
    <cs:fillRef idx="0"/>
    <cs:effectRef idx="0"/>
    <cs:fontRef idx="minor">
      <a:schemeClr val="tx1">
        <a:lumMod val="65000"/>
        <a:lumOff val="35000"/>
      </a:schemeClr>
    </cs:fontRef>
    <cs:defRPr sz="900"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
  <cs:dataPoint3D>
    <cs:lnRef idx="0"/>
    <cs:fillRef idx="0">
      <cs:styleClr val="auto"/>
    </cs:fillRef>
    <cs:effectRef idx="0"/>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18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06">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339">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0">
              <a:schemeClr val="dk1">
                <a:lumMod val="65000"/>
                <a:lumOff val="35000"/>
              </a:schemeClr>
            </a:gs>
            <a:gs pos="100000">
              <a:schemeClr val="dk1">
                <a:lumMod val="75000"/>
                <a:lumOff val="25000"/>
              </a:schemeClr>
            </a:gs>
          </a:gsLst>
          <a:lin ang="10800000" scaled="0"/>
        </a:gradFill>
        <a:round/>
      </a:ln>
      <a:effectLst/>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96">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14">
  <cs:axisTitle>
    <cs:lnRef idx="0"/>
    <cs:fillRef idx="0"/>
    <cs:effectRef idx="0"/>
    <cs:fontRef idx="minor">
      <a:schemeClr val="lt1"/>
    </cs:fontRef>
    <cs:defRPr sz="900" b="1" kern="1200"/>
  </cs:axisTitle>
  <cs:categoryAxis>
    <cs:lnRef idx="0">
      <cs:styleClr val="0"/>
    </cs:lnRef>
    <cs:fillRef idx="0"/>
    <cs:effectRef idx="0"/>
    <cs:fontRef idx="minor">
      <a:schemeClr val="lt1"/>
    </cs:fontRef>
    <cs:spPr>
      <a:ln w="3175" cap="flat" cmpd="sng" algn="ctr">
        <a:solidFill>
          <a:schemeClr val="phClr">
            <a:lumMod val="60000"/>
            <a:lumOff val="40000"/>
          </a:schemeClr>
        </a:solidFill>
        <a:round/>
      </a:ln>
    </cs:spPr>
    <cs:defRPr sz="800" kern="1200" cap="all" spc="150" normalizeH="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000" kern="1200"/>
  </cs:chartArea>
  <cs:dataLabel>
    <cs:lnRef idx="0"/>
    <cs:fillRef idx="0">
      <cs:styleClr val="auto"/>
    </cs:fillRef>
    <cs:effectRef idx="0"/>
    <cs:fontRef idx="minor">
      <a:schemeClr val="lt1"/>
    </cs:fontRef>
    <cs:spPr>
      <a:solidFill>
        <a:schemeClr val="phClr">
          <a:alpha val="70000"/>
        </a:schemeClr>
      </a:solidFill>
    </cs:spPr>
    <cs:defRPr sz="900" kern="1200"/>
  </cs:dataLabel>
  <cs:dataLabelCallout>
    <cs:lnRef idx="0">
      <cs:styleClr val="auto"/>
    </cs:lnRef>
    <cs:fillRef idx="0"/>
    <cs:effectRef idx="0"/>
    <cs:fontRef idx="minor">
      <cs:styleClr val="auto"/>
    </cs:fontRef>
    <cs:spPr>
      <a:solidFill>
        <a:schemeClr val="lt1"/>
      </a:solidFill>
      <a:ln>
        <a:solidFill>
          <a:schemeClr val="ph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900"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styleClr val="0"/>
    </cs:lnRef>
    <cs:fillRef idx="0"/>
    <cs:effectRef idx="0"/>
    <cs:fontRef idx="minor">
      <a:schemeClr val="dk1"/>
    </cs:fontRef>
    <cs:spPr>
      <a:ln w="9525">
        <a:solidFill>
          <a:schemeClr val="phClr">
            <a:lumMod val="60000"/>
            <a:lumOff val="40000"/>
          </a:schemeClr>
        </a:solidFill>
        <a:prstDash val="dash"/>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900"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500"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900"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6">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ECBFD-98F4-785F-2FDB-A817A4004E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D86996-4B63-76E5-8F15-5760244C14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2A983F1-3075-97BF-F927-F721738D7394}"/>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5" name="Footer Placeholder 4">
            <a:extLst>
              <a:ext uri="{FF2B5EF4-FFF2-40B4-BE49-F238E27FC236}">
                <a16:creationId xmlns:a16="http://schemas.microsoft.com/office/drawing/2014/main" id="{AC34C10D-78C9-DD12-08AA-AE60EC853E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899DE5-96C3-4499-44AF-57F009D180DA}"/>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2248824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DDD5E-45C0-3CCB-536B-8A8E60E11D3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145D190-BEB3-4A3F-BDB5-5DFF00B9C4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9AF5BD-C2A8-47B3-BD63-1B99DA47BF9B}"/>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5" name="Footer Placeholder 4">
            <a:extLst>
              <a:ext uri="{FF2B5EF4-FFF2-40B4-BE49-F238E27FC236}">
                <a16:creationId xmlns:a16="http://schemas.microsoft.com/office/drawing/2014/main" id="{496D9000-A58B-B978-ADDE-CBB4E3FA70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4D374F-A635-1B84-2CE6-920F49CB9DD1}"/>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1746666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E02A85-E5A2-6AA3-6A00-6FF2A751738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04229C-E3E8-79A2-445A-CC6B5E7979B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A300C6-AD95-DE3A-1A99-EACB68C9596F}"/>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5" name="Footer Placeholder 4">
            <a:extLst>
              <a:ext uri="{FF2B5EF4-FFF2-40B4-BE49-F238E27FC236}">
                <a16:creationId xmlns:a16="http://schemas.microsoft.com/office/drawing/2014/main" id="{E3CB2C55-4078-F836-3DC6-B1E1855CD9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CB5688-17D4-9D88-0800-920E33F601CE}"/>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343481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7B0E5-716F-9BC3-8B30-D25BA8723C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C3C814-E1C6-80C7-B2DD-7517E885DC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EBB9D-2B59-670F-CF89-B320B4436FE2}"/>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5" name="Footer Placeholder 4">
            <a:extLst>
              <a:ext uri="{FF2B5EF4-FFF2-40B4-BE49-F238E27FC236}">
                <a16:creationId xmlns:a16="http://schemas.microsoft.com/office/drawing/2014/main" id="{70ED20DF-8E33-8D90-7741-BBA076F633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7AB332-F031-E16D-D131-03181D1D7465}"/>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1726305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DE34A-2EF2-0E10-F7E8-49D957DF8E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A05DA20-610B-A8AD-169E-C091E608EA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E4EA924-F86C-2A5C-562F-5609B010307D}"/>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5" name="Footer Placeholder 4">
            <a:extLst>
              <a:ext uri="{FF2B5EF4-FFF2-40B4-BE49-F238E27FC236}">
                <a16:creationId xmlns:a16="http://schemas.microsoft.com/office/drawing/2014/main" id="{DDBAC0F7-1E62-FD26-6C83-0958841FBD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9C0613-6FE7-2A8C-E3C7-21C763F8FFE8}"/>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1773006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8E752-5228-83CC-8745-BE3814E0B5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ACFA52-FBCF-060D-37B1-D3F16F60AD1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FAE271-BF1D-2832-CBF3-AB91D5620E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0D62A95-C743-83CB-2232-661790ECEC86}"/>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6" name="Footer Placeholder 5">
            <a:extLst>
              <a:ext uri="{FF2B5EF4-FFF2-40B4-BE49-F238E27FC236}">
                <a16:creationId xmlns:a16="http://schemas.microsoft.com/office/drawing/2014/main" id="{BCE7A617-A62F-637F-DD1A-C3B64D38DC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19F076-FBA9-AAAD-13B6-C25121A3AC56}"/>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4132688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4E840-0B7E-C650-C116-7745CCB7483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F09D18-64CB-CC62-DCCF-B33147AC97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8BAA7D-372F-A153-1997-1E1A24C5D3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0E2BE3-BA26-7D82-78CB-EB99EE72B2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0AF276B-D3B3-9BB0-B12D-663EC67F5D9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C5B808-BBBF-F929-5C22-81ECE70DB9A1}"/>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8" name="Footer Placeholder 7">
            <a:extLst>
              <a:ext uri="{FF2B5EF4-FFF2-40B4-BE49-F238E27FC236}">
                <a16:creationId xmlns:a16="http://schemas.microsoft.com/office/drawing/2014/main" id="{F9862D87-1D77-2FC5-D6BA-F42887A9D7F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BC0657A-16EF-F745-D53C-CFA53362067C}"/>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2331516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C74A1-2546-E2E8-0122-417FB7A6BB4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87B9C9-203F-B05C-9F0F-12F9509BB89F}"/>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4" name="Footer Placeholder 3">
            <a:extLst>
              <a:ext uri="{FF2B5EF4-FFF2-40B4-BE49-F238E27FC236}">
                <a16:creationId xmlns:a16="http://schemas.microsoft.com/office/drawing/2014/main" id="{509495ED-84E1-FB84-74A7-5D09975B28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94731AB-DACF-AC83-4CB1-5DE88587BFDF}"/>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105621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DB52ED-6D91-B416-82D2-7C5A1E99D87E}"/>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3" name="Footer Placeholder 2">
            <a:extLst>
              <a:ext uri="{FF2B5EF4-FFF2-40B4-BE49-F238E27FC236}">
                <a16:creationId xmlns:a16="http://schemas.microsoft.com/office/drawing/2014/main" id="{35F09EAC-C580-6674-9823-94C430D1AD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9C2489-C847-407D-4AD9-8C61F7234162}"/>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3159902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0C977-FBE2-FBE3-A08B-1A151632F9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8C2AB1-7C22-6825-0B88-287F0D7E56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6E7DD5-96F9-0234-1CF1-0C7BC668F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AFF9F3-EB4B-3006-2718-0DAE9695CD40}"/>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6" name="Footer Placeholder 5">
            <a:extLst>
              <a:ext uri="{FF2B5EF4-FFF2-40B4-BE49-F238E27FC236}">
                <a16:creationId xmlns:a16="http://schemas.microsoft.com/office/drawing/2014/main" id="{34A5A2A7-19CF-5540-D592-9407F82BC8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02D505-DF2B-5094-41FA-0283EB21E788}"/>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2341351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A7677-39DC-1AD0-996F-18918F39FB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B70225-55EB-B84C-2D4E-A7114D5CA7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EF85EA4-4A49-58BB-FF72-26C4FA81FC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298D1F-B754-2A7C-D9EE-71A369251772}"/>
              </a:ext>
            </a:extLst>
          </p:cNvPr>
          <p:cNvSpPr>
            <a:spLocks noGrp="1"/>
          </p:cNvSpPr>
          <p:nvPr>
            <p:ph type="dt" sz="half" idx="10"/>
          </p:nvPr>
        </p:nvSpPr>
        <p:spPr/>
        <p:txBody>
          <a:bodyPr/>
          <a:lstStyle/>
          <a:p>
            <a:fld id="{89878223-C0DB-4F84-AFED-C78E974D1BD2}" type="datetimeFigureOut">
              <a:rPr lang="en-US" smtClean="0"/>
              <a:t>7/16/2024</a:t>
            </a:fld>
            <a:endParaRPr lang="en-US"/>
          </a:p>
        </p:txBody>
      </p:sp>
      <p:sp>
        <p:nvSpPr>
          <p:cNvPr id="6" name="Footer Placeholder 5">
            <a:extLst>
              <a:ext uri="{FF2B5EF4-FFF2-40B4-BE49-F238E27FC236}">
                <a16:creationId xmlns:a16="http://schemas.microsoft.com/office/drawing/2014/main" id="{50EA9198-3D78-4786-9FE1-8446AAC831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78C9E9-3DE3-41F2-C35E-B12B7A8986DE}"/>
              </a:ext>
            </a:extLst>
          </p:cNvPr>
          <p:cNvSpPr>
            <a:spLocks noGrp="1"/>
          </p:cNvSpPr>
          <p:nvPr>
            <p:ph type="sldNum" sz="quarter" idx="12"/>
          </p:nvPr>
        </p:nvSpPr>
        <p:spPr/>
        <p:txBody>
          <a:bodyPr/>
          <a:lstStyle/>
          <a:p>
            <a:fld id="{1905B494-5FDC-4BA4-86F1-A64300DC72FC}" type="slidenum">
              <a:rPr lang="en-US" smtClean="0"/>
              <a:t>‹#›</a:t>
            </a:fld>
            <a:endParaRPr lang="en-US"/>
          </a:p>
        </p:txBody>
      </p:sp>
    </p:spTree>
    <p:extLst>
      <p:ext uri="{BB962C8B-B14F-4D97-AF65-F5344CB8AC3E}">
        <p14:creationId xmlns:p14="http://schemas.microsoft.com/office/powerpoint/2010/main" val="389505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6507D3-FBDF-D015-CD14-56C999A30F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D174B33-1C65-0EBB-037C-F8A1EAF319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C10482-CE45-26B8-56D3-61C61D5E8F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878223-C0DB-4F84-AFED-C78E974D1BD2}" type="datetimeFigureOut">
              <a:rPr lang="en-US" smtClean="0"/>
              <a:t>7/16/2024</a:t>
            </a:fld>
            <a:endParaRPr lang="en-US"/>
          </a:p>
        </p:txBody>
      </p:sp>
      <p:sp>
        <p:nvSpPr>
          <p:cNvPr id="5" name="Footer Placeholder 4">
            <a:extLst>
              <a:ext uri="{FF2B5EF4-FFF2-40B4-BE49-F238E27FC236}">
                <a16:creationId xmlns:a16="http://schemas.microsoft.com/office/drawing/2014/main" id="{BF2F5D1D-AC0B-CD34-4BEF-CFEAD3C8E0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DE7C9E2-79F2-A210-C4D2-C646CB7E2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05B494-5FDC-4BA4-86F1-A64300DC72FC}" type="slidenum">
              <a:rPr lang="en-US" smtClean="0"/>
              <a:t>‹#›</a:t>
            </a:fld>
            <a:endParaRPr lang="en-US"/>
          </a:p>
        </p:txBody>
      </p:sp>
    </p:spTree>
    <p:extLst>
      <p:ext uri="{BB962C8B-B14F-4D97-AF65-F5344CB8AC3E}">
        <p14:creationId xmlns:p14="http://schemas.microsoft.com/office/powerpoint/2010/main" val="19668268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400" dirty="0"/>
              <a:t>STUDENT NAME: PHANICE MITCHELLE MONG’ARE</a:t>
            </a:r>
            <a:br>
              <a:rPr lang="en-US" sz="2400" dirty="0"/>
            </a:br>
            <a:r>
              <a:rPr lang="en-US" sz="2400" dirty="0"/>
              <a:t>INSTITUTION NAME: SEVENNET BOOT CAMP</a:t>
            </a:r>
            <a:br>
              <a:rPr lang="en-US" sz="2400" dirty="0"/>
            </a:br>
            <a:r>
              <a:rPr lang="en-US" sz="2400" dirty="0"/>
              <a:t>CLASS UNIT: MS EXCEL- PIVOT TABLE/ PIVOT CHART</a:t>
            </a:r>
            <a:br>
              <a:rPr lang="en-US" sz="2400" dirty="0"/>
            </a:br>
            <a:r>
              <a:rPr lang="en-US" sz="2400" dirty="0"/>
              <a:t>INSTRUCTOR NAME: MR.RAGHUVENDRA ANSHU</a:t>
            </a:r>
            <a:br>
              <a:rPr lang="en-US" sz="2400" dirty="0"/>
            </a:br>
            <a:r>
              <a:rPr lang="en-US" sz="2400" dirty="0"/>
              <a:t>13/07/2024</a:t>
            </a:r>
            <a:br>
              <a:rPr lang="en-US" sz="2400" dirty="0"/>
            </a:br>
            <a:endParaRPr lang="en-US" sz="2400" dirty="0"/>
          </a:p>
        </p:txBody>
      </p:sp>
      <p:sp>
        <p:nvSpPr>
          <p:cNvPr id="3" name="Subtitle 2"/>
          <p:cNvSpPr>
            <a:spLocks noGrp="1"/>
          </p:cNvSpPr>
          <p:nvPr>
            <p:ph type="subTitle" idx="1"/>
          </p:nvPr>
        </p:nvSpPr>
        <p:spPr/>
        <p:txBody>
          <a:bodyPr/>
          <a:lstStyle/>
          <a:p>
            <a:r>
              <a:rPr lang="en-US" dirty="0"/>
              <a:t>FINAL MS EXCEL PROJECT- MOVIE DATA SET</a:t>
            </a:r>
            <a:br>
              <a:rPr lang="en-US" dirty="0"/>
            </a:br>
            <a:endParaRPr lang="en-US" dirty="0"/>
          </a:p>
        </p:txBody>
      </p:sp>
    </p:spTree>
    <p:extLst>
      <p:ext uri="{BB962C8B-B14F-4D97-AF65-F5344CB8AC3E}">
        <p14:creationId xmlns:p14="http://schemas.microsoft.com/office/powerpoint/2010/main" val="3941614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31612-FEF8-A9FA-BB7F-B28F69701499}"/>
              </a:ext>
            </a:extLst>
          </p:cNvPr>
          <p:cNvSpPr>
            <a:spLocks noGrp="1"/>
          </p:cNvSpPr>
          <p:nvPr>
            <p:ph type="title"/>
          </p:nvPr>
        </p:nvSpPr>
        <p:spPr/>
        <p:txBody>
          <a:bodyPr/>
          <a:lstStyle/>
          <a:p>
            <a:r>
              <a:rPr lang="en-US" dirty="0"/>
              <a:t>The movie IMDB score also depends on the genre of a movie</a:t>
            </a:r>
          </a:p>
        </p:txBody>
      </p:sp>
      <p:graphicFrame>
        <p:nvGraphicFramePr>
          <p:cNvPr id="5" name="Content Placeholder 4">
            <a:extLst>
              <a:ext uri="{FF2B5EF4-FFF2-40B4-BE49-F238E27FC236}">
                <a16:creationId xmlns:a16="http://schemas.microsoft.com/office/drawing/2014/main" id="{B85B8354-DCF7-6EA2-577B-B2445B1111A9}"/>
              </a:ext>
            </a:extLst>
          </p:cNvPr>
          <p:cNvGraphicFramePr>
            <a:graphicFrameLocks noGrp="1"/>
          </p:cNvGraphicFramePr>
          <p:nvPr>
            <p:ph sz="half" idx="1"/>
            <p:extLst>
              <p:ext uri="{D42A27DB-BD31-4B8C-83A1-F6EECF244321}">
                <p14:modId xmlns:p14="http://schemas.microsoft.com/office/powerpoint/2010/main" val="465798447"/>
              </p:ext>
            </p:extLst>
          </p:nvPr>
        </p:nvGraphicFramePr>
        <p:xfrm>
          <a:off x="361507" y="1903227"/>
          <a:ext cx="5734493" cy="4351338"/>
        </p:xfrm>
        <a:graphic>
          <a:graphicData uri="http://schemas.openxmlformats.org/drawingml/2006/table">
            <a:tbl>
              <a:tblPr>
                <a:tableStyleId>{5C22544A-7EE6-4342-B048-85BDC9FD1C3A}</a:tableStyleId>
              </a:tblPr>
              <a:tblGrid>
                <a:gridCol w="1979419">
                  <a:extLst>
                    <a:ext uri="{9D8B030D-6E8A-4147-A177-3AD203B41FA5}">
                      <a16:colId xmlns:a16="http://schemas.microsoft.com/office/drawing/2014/main" val="1654225164"/>
                    </a:ext>
                  </a:extLst>
                </a:gridCol>
                <a:gridCol w="3755074">
                  <a:extLst>
                    <a:ext uri="{9D8B030D-6E8A-4147-A177-3AD203B41FA5}">
                      <a16:colId xmlns:a16="http://schemas.microsoft.com/office/drawing/2014/main" val="3706167554"/>
                    </a:ext>
                  </a:extLst>
                </a:gridCol>
              </a:tblGrid>
              <a:tr h="725223">
                <a:tc>
                  <a:txBody>
                    <a:bodyPr/>
                    <a:lstStyle/>
                    <a:p>
                      <a:pPr algn="l" fontAlgn="b"/>
                      <a:r>
                        <a:rPr lang="en-US" sz="1100" u="none" strike="noStrike">
                          <a:effectLst/>
                          <a:highlight>
                            <a:srgbClr val="DDEBF7"/>
                          </a:highlight>
                        </a:rPr>
                        <a:t>Movie genre</a:t>
                      </a:r>
                      <a:endParaRPr lang="en-US" sz="11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100" u="none" strike="noStrike">
                          <a:effectLst/>
                          <a:highlight>
                            <a:srgbClr val="DDEBF7"/>
                          </a:highlight>
                        </a:rPr>
                        <a:t>Sum of Sum of imdb_score</a:t>
                      </a:r>
                      <a:endParaRPr lang="en-US" sz="1100" b="1" i="0" u="none" strike="noStrike">
                        <a:solidFill>
                          <a:srgbClr val="000000"/>
                        </a:solidFill>
                        <a:effectLst/>
                        <a:highlight>
                          <a:srgbClr val="DDEBF7"/>
                        </a:highlight>
                        <a:latin typeface="Calibri" panose="020F0502020204030204" pitchFamily="34" charset="0"/>
                      </a:endParaRPr>
                    </a:p>
                  </a:txBody>
                  <a:tcPr marL="6350" marR="6350" marT="6350" marB="0" anchor="b"/>
                </a:tc>
                <a:extLst>
                  <a:ext uri="{0D108BD9-81ED-4DB2-BD59-A6C34878D82A}">
                    <a16:rowId xmlns:a16="http://schemas.microsoft.com/office/drawing/2014/main" val="4182665907"/>
                  </a:ext>
                </a:extLst>
              </a:tr>
              <a:tr h="725223">
                <a:tc>
                  <a:txBody>
                    <a:bodyPr/>
                    <a:lstStyle/>
                    <a:p>
                      <a:pPr algn="l" fontAlgn="b"/>
                      <a:r>
                        <a:rPr lang="en-US" sz="1100" u="none" strike="noStrike">
                          <a:effectLst/>
                        </a:rPr>
                        <a:t>Comedy</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dirty="0">
                          <a:effectLst/>
                        </a:rPr>
                        <a:t>6101.6</a:t>
                      </a:r>
                      <a:endParaRPr lang="en-US"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725220255"/>
                  </a:ext>
                </a:extLst>
              </a:tr>
              <a:tr h="725223">
                <a:tc>
                  <a:txBody>
                    <a:bodyPr/>
                    <a:lstStyle/>
                    <a:p>
                      <a:pPr algn="l" fontAlgn="b"/>
                      <a:r>
                        <a:rPr lang="en-US" sz="1100" u="none" strike="noStrike">
                          <a:effectLst/>
                        </a:rPr>
                        <a:t>Action</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6031.9</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70431225"/>
                  </a:ext>
                </a:extLst>
              </a:tr>
              <a:tr h="725223">
                <a:tc>
                  <a:txBody>
                    <a:bodyPr/>
                    <a:lstStyle/>
                    <a:p>
                      <a:pPr algn="l" fontAlgn="b"/>
                      <a:r>
                        <a:rPr lang="en-US" sz="1100" u="none" strike="noStrike">
                          <a:effectLst/>
                        </a:rPr>
                        <a:t>Drama</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4569.6</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210049382"/>
                  </a:ext>
                </a:extLst>
              </a:tr>
              <a:tr h="725223">
                <a:tc>
                  <a:txBody>
                    <a:bodyPr/>
                    <a:lstStyle/>
                    <a:p>
                      <a:pPr algn="l" fontAlgn="b"/>
                      <a:r>
                        <a:rPr lang="en-US" sz="1100" u="none" strike="noStrike">
                          <a:effectLst/>
                        </a:rPr>
                        <a:t>Adventure</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2417.1</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853770684"/>
                  </a:ext>
                </a:extLst>
              </a:tr>
              <a:tr h="725223">
                <a:tc>
                  <a:txBody>
                    <a:bodyPr/>
                    <a:lstStyle/>
                    <a:p>
                      <a:pPr algn="l" fontAlgn="b"/>
                      <a:r>
                        <a:rPr lang="en-US" sz="1100" u="none" strike="noStrike">
                          <a:effectLst/>
                        </a:rPr>
                        <a:t>Crime</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dirty="0">
                          <a:effectLst/>
                        </a:rPr>
                        <a:t>1769.8</a:t>
                      </a:r>
                      <a:endParaRPr lang="en-US"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02470164"/>
                  </a:ext>
                </a:extLst>
              </a:tr>
            </a:tbl>
          </a:graphicData>
        </a:graphic>
      </p:graphicFrame>
      <p:graphicFrame>
        <p:nvGraphicFramePr>
          <p:cNvPr id="6" name="Content Placeholder 5">
            <a:extLst>
              <a:ext uri="{FF2B5EF4-FFF2-40B4-BE49-F238E27FC236}">
                <a16:creationId xmlns:a16="http://schemas.microsoft.com/office/drawing/2014/main" id="{4258BD94-D074-7DA9-6137-F7BC134F8912}"/>
              </a:ext>
            </a:extLst>
          </p:cNvPr>
          <p:cNvGraphicFramePr>
            <a:graphicFrameLocks noGrp="1"/>
          </p:cNvGraphicFramePr>
          <p:nvPr>
            <p:ph sz="half" idx="2"/>
            <p:extLst>
              <p:ext uri="{D42A27DB-BD31-4B8C-83A1-F6EECF244321}">
                <p14:modId xmlns:p14="http://schemas.microsoft.com/office/powerpoint/2010/main" val="2307853314"/>
              </p:ext>
            </p:extLst>
          </p:nvPr>
        </p:nvGraphicFramePr>
        <p:xfrm>
          <a:off x="6172200" y="1690688"/>
          <a:ext cx="6019800" cy="44862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4479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7A3A1-8B13-CD61-57CC-2B6354E938A5}"/>
              </a:ext>
            </a:extLst>
          </p:cNvPr>
          <p:cNvSpPr>
            <a:spLocks noGrp="1"/>
          </p:cNvSpPr>
          <p:nvPr>
            <p:ph type="title"/>
          </p:nvPr>
        </p:nvSpPr>
        <p:spPr/>
        <p:txBody>
          <a:bodyPr/>
          <a:lstStyle/>
          <a:p>
            <a:r>
              <a:rPr lang="en-US" sz="2000" dirty="0"/>
              <a:t>The more popular a leading actor is the higher the budget of the movie</a:t>
            </a:r>
            <a:r>
              <a:rPr lang="en-US" dirty="0"/>
              <a:t>.</a:t>
            </a:r>
          </a:p>
        </p:txBody>
      </p:sp>
      <p:graphicFrame>
        <p:nvGraphicFramePr>
          <p:cNvPr id="5" name="Content Placeholder 4">
            <a:extLst>
              <a:ext uri="{FF2B5EF4-FFF2-40B4-BE49-F238E27FC236}">
                <a16:creationId xmlns:a16="http://schemas.microsoft.com/office/drawing/2014/main" id="{22B76E07-83CA-685A-0C04-18551BD0CC36}"/>
              </a:ext>
            </a:extLst>
          </p:cNvPr>
          <p:cNvGraphicFramePr>
            <a:graphicFrameLocks noGrp="1"/>
          </p:cNvGraphicFramePr>
          <p:nvPr>
            <p:ph sz="half" idx="1"/>
            <p:extLst>
              <p:ext uri="{D42A27DB-BD31-4B8C-83A1-F6EECF244321}">
                <p14:modId xmlns:p14="http://schemas.microsoft.com/office/powerpoint/2010/main" val="409334871"/>
              </p:ext>
            </p:extLst>
          </p:nvPr>
        </p:nvGraphicFramePr>
        <p:xfrm>
          <a:off x="956929" y="1825624"/>
          <a:ext cx="5062871" cy="4351338"/>
        </p:xfrm>
        <a:graphic>
          <a:graphicData uri="http://schemas.openxmlformats.org/drawingml/2006/table">
            <a:tbl>
              <a:tblPr>
                <a:tableStyleId>{5C22544A-7EE6-4342-B048-85BDC9FD1C3A}</a:tableStyleId>
              </a:tblPr>
              <a:tblGrid>
                <a:gridCol w="1009807">
                  <a:extLst>
                    <a:ext uri="{9D8B030D-6E8A-4147-A177-3AD203B41FA5}">
                      <a16:colId xmlns:a16="http://schemas.microsoft.com/office/drawing/2014/main" val="2423718743"/>
                    </a:ext>
                  </a:extLst>
                </a:gridCol>
                <a:gridCol w="2572935">
                  <a:extLst>
                    <a:ext uri="{9D8B030D-6E8A-4147-A177-3AD203B41FA5}">
                      <a16:colId xmlns:a16="http://schemas.microsoft.com/office/drawing/2014/main" val="956184617"/>
                    </a:ext>
                  </a:extLst>
                </a:gridCol>
                <a:gridCol w="1480129">
                  <a:extLst>
                    <a:ext uri="{9D8B030D-6E8A-4147-A177-3AD203B41FA5}">
                      <a16:colId xmlns:a16="http://schemas.microsoft.com/office/drawing/2014/main" val="1670168023"/>
                    </a:ext>
                  </a:extLst>
                </a:gridCol>
              </a:tblGrid>
              <a:tr h="725223">
                <a:tc>
                  <a:txBody>
                    <a:bodyPr/>
                    <a:lstStyle/>
                    <a:p>
                      <a:pPr algn="l" fontAlgn="b"/>
                      <a:r>
                        <a:rPr lang="en-US" sz="1600" u="none" strike="noStrike">
                          <a:effectLst/>
                          <a:highlight>
                            <a:srgbClr val="DDEBF7"/>
                          </a:highlight>
                        </a:rPr>
                        <a:t>Actor Name</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600" u="none" strike="noStrike">
                          <a:effectLst/>
                          <a:highlight>
                            <a:srgbClr val="DDEBF7"/>
                          </a:highlight>
                        </a:rPr>
                        <a:t>Sum of Sum of actor_1_facebook_likes</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600" u="none" strike="noStrike">
                          <a:effectLst/>
                          <a:highlight>
                            <a:srgbClr val="DDEBF7"/>
                          </a:highlight>
                        </a:rPr>
                        <a:t>Sum of Sum of budget</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extLst>
                  <a:ext uri="{0D108BD9-81ED-4DB2-BD59-A6C34878D82A}">
                    <a16:rowId xmlns:a16="http://schemas.microsoft.com/office/drawing/2014/main" val="2405404107"/>
                  </a:ext>
                </a:extLst>
              </a:tr>
              <a:tr h="725223">
                <a:tc>
                  <a:txBody>
                    <a:bodyPr/>
                    <a:lstStyle/>
                    <a:p>
                      <a:pPr algn="l" fontAlgn="b"/>
                      <a:r>
                        <a:rPr lang="en-US" sz="1600" u="none" strike="noStrike">
                          <a:effectLst/>
                        </a:rPr>
                        <a:t>Johnny Depp</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1560000</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3136600000</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22800855"/>
                  </a:ext>
                </a:extLst>
              </a:tr>
              <a:tr h="725223">
                <a:tc>
                  <a:txBody>
                    <a:bodyPr/>
                    <a:lstStyle/>
                    <a:p>
                      <a:pPr algn="l" fontAlgn="b"/>
                      <a:r>
                        <a:rPr lang="en-US" sz="1600" u="none" strike="noStrike">
                          <a:effectLst/>
                        </a:rPr>
                        <a:t>Robin Williams</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1225000</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1346400000</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57299047"/>
                  </a:ext>
                </a:extLst>
              </a:tr>
              <a:tr h="725223">
                <a:tc>
                  <a:txBody>
                    <a:bodyPr/>
                    <a:lstStyle/>
                    <a:p>
                      <a:pPr algn="l" fontAlgn="b"/>
                      <a:r>
                        <a:rPr lang="en-US" sz="1600" u="none" strike="noStrike">
                          <a:effectLst/>
                        </a:rPr>
                        <a:t>Robert De Niro</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924000</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1535500000</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58646183"/>
                  </a:ext>
                </a:extLst>
              </a:tr>
              <a:tr h="725223">
                <a:tc>
                  <a:txBody>
                    <a:bodyPr/>
                    <a:lstStyle/>
                    <a:p>
                      <a:pPr algn="l" fontAlgn="b"/>
                      <a:r>
                        <a:rPr lang="en-US" sz="1600" u="none" strike="noStrike">
                          <a:effectLst/>
                        </a:rPr>
                        <a:t>J.K. Simmons</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744000</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1907300000</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60295413"/>
                  </a:ext>
                </a:extLst>
              </a:tr>
              <a:tr h="725223">
                <a:tc>
                  <a:txBody>
                    <a:bodyPr/>
                    <a:lstStyle/>
                    <a:p>
                      <a:pPr algn="l" fontAlgn="b"/>
                      <a:r>
                        <a:rPr lang="en-US" sz="1600" u="none" strike="noStrike">
                          <a:effectLst/>
                        </a:rPr>
                        <a:t>Jason Statham</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650000</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dirty="0">
                          <a:effectLst/>
                        </a:rPr>
                        <a:t>1001474000</a:t>
                      </a:r>
                      <a:endParaRPr lang="en-US" sz="16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255706168"/>
                  </a:ext>
                </a:extLst>
              </a:tr>
            </a:tbl>
          </a:graphicData>
        </a:graphic>
      </p:graphicFrame>
      <p:graphicFrame>
        <p:nvGraphicFramePr>
          <p:cNvPr id="6" name="Content Placeholder 5">
            <a:extLst>
              <a:ext uri="{FF2B5EF4-FFF2-40B4-BE49-F238E27FC236}">
                <a16:creationId xmlns:a16="http://schemas.microsoft.com/office/drawing/2014/main" id="{4925EAEA-A1DA-C7F6-4CE2-71C5E1754EA3}"/>
              </a:ext>
            </a:extLst>
          </p:cNvPr>
          <p:cNvGraphicFramePr>
            <a:graphicFrameLocks noGrp="1"/>
          </p:cNvGraphicFramePr>
          <p:nvPr>
            <p:ph sz="half" idx="2"/>
            <p:extLst>
              <p:ext uri="{D42A27DB-BD31-4B8C-83A1-F6EECF244321}">
                <p14:modId xmlns:p14="http://schemas.microsoft.com/office/powerpoint/2010/main" val="2035965444"/>
              </p:ext>
            </p:extLst>
          </p:nvPr>
        </p:nvGraphicFramePr>
        <p:xfrm>
          <a:off x="6172200" y="1825625"/>
          <a:ext cx="5821326" cy="43513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96393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FBE51-0F97-0CD1-4E6B-50CE82850E53}"/>
              </a:ext>
            </a:extLst>
          </p:cNvPr>
          <p:cNvSpPr>
            <a:spLocks noGrp="1"/>
          </p:cNvSpPr>
          <p:nvPr>
            <p:ph type="title"/>
          </p:nvPr>
        </p:nvSpPr>
        <p:spPr/>
        <p:txBody>
          <a:bodyPr>
            <a:normAutofit/>
          </a:bodyPr>
          <a:lstStyle/>
          <a:p>
            <a:r>
              <a:rPr lang="en-US" dirty="0"/>
              <a:t>T</a:t>
            </a:r>
            <a:r>
              <a:rPr lang="en-US" sz="2200" dirty="0"/>
              <a:t>he profitability of the movies over the years. The below pivot chart and table show there is no actual trend over the year rather it shows that there are other factors that affect the profitability of a movie.</a:t>
            </a:r>
          </a:p>
        </p:txBody>
      </p:sp>
      <p:graphicFrame>
        <p:nvGraphicFramePr>
          <p:cNvPr id="5" name="Content Placeholder 4">
            <a:extLst>
              <a:ext uri="{FF2B5EF4-FFF2-40B4-BE49-F238E27FC236}">
                <a16:creationId xmlns:a16="http://schemas.microsoft.com/office/drawing/2014/main" id="{B8B45273-8E39-998C-DEBF-B028B1879806}"/>
              </a:ext>
            </a:extLst>
          </p:cNvPr>
          <p:cNvGraphicFramePr>
            <a:graphicFrameLocks noGrp="1"/>
          </p:cNvGraphicFramePr>
          <p:nvPr>
            <p:ph sz="half" idx="1"/>
          </p:nvPr>
        </p:nvGraphicFramePr>
        <p:xfrm>
          <a:off x="838199" y="1825625"/>
          <a:ext cx="5094767" cy="4351338"/>
        </p:xfrm>
        <a:graphic>
          <a:graphicData uri="http://schemas.openxmlformats.org/drawingml/2006/table">
            <a:tbl>
              <a:tblPr>
                <a:tableStyleId>{5C22544A-7EE6-4342-B048-85BDC9FD1C3A}</a:tableStyleId>
              </a:tblPr>
              <a:tblGrid>
                <a:gridCol w="2049965">
                  <a:extLst>
                    <a:ext uri="{9D8B030D-6E8A-4147-A177-3AD203B41FA5}">
                      <a16:colId xmlns:a16="http://schemas.microsoft.com/office/drawing/2014/main" val="3635888684"/>
                    </a:ext>
                  </a:extLst>
                </a:gridCol>
                <a:gridCol w="3044802">
                  <a:extLst>
                    <a:ext uri="{9D8B030D-6E8A-4147-A177-3AD203B41FA5}">
                      <a16:colId xmlns:a16="http://schemas.microsoft.com/office/drawing/2014/main" val="1304426841"/>
                    </a:ext>
                  </a:extLst>
                </a:gridCol>
              </a:tblGrid>
              <a:tr h="483482">
                <a:tc>
                  <a:txBody>
                    <a:bodyPr/>
                    <a:lstStyle/>
                    <a:p>
                      <a:pPr algn="l" fontAlgn="b"/>
                      <a:r>
                        <a:rPr lang="en-US" sz="1600" u="none" strike="noStrike">
                          <a:effectLst/>
                          <a:highlight>
                            <a:srgbClr val="DDEBF7"/>
                          </a:highlight>
                        </a:rPr>
                        <a:t>Title year </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600" u="none" strike="noStrike">
                          <a:effectLst/>
                          <a:highlight>
                            <a:srgbClr val="DDEBF7"/>
                          </a:highlight>
                        </a:rPr>
                        <a:t>Sum of Sum of profit</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extLst>
                  <a:ext uri="{0D108BD9-81ED-4DB2-BD59-A6C34878D82A}">
                    <a16:rowId xmlns:a16="http://schemas.microsoft.com/office/drawing/2014/main" val="1420496295"/>
                  </a:ext>
                </a:extLst>
              </a:tr>
              <a:tr h="483482">
                <a:tc>
                  <a:txBody>
                    <a:bodyPr/>
                    <a:lstStyle/>
                    <a:p>
                      <a:pPr algn="l" fontAlgn="b"/>
                      <a:r>
                        <a:rPr lang="en-US" sz="1600" u="none" strike="noStrike">
                          <a:effectLst/>
                        </a:rPr>
                        <a:t>2002</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2255673159</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55938863"/>
                  </a:ext>
                </a:extLst>
              </a:tr>
              <a:tr h="483482">
                <a:tc>
                  <a:txBody>
                    <a:bodyPr/>
                    <a:lstStyle/>
                    <a:p>
                      <a:pPr algn="l" fontAlgn="b"/>
                      <a:r>
                        <a:rPr lang="en-US" sz="1600" u="none" strike="noStrike">
                          <a:effectLst/>
                        </a:rPr>
                        <a:t>2007</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1688356517</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77477224"/>
                  </a:ext>
                </a:extLst>
              </a:tr>
              <a:tr h="483482">
                <a:tc>
                  <a:txBody>
                    <a:bodyPr/>
                    <a:lstStyle/>
                    <a:p>
                      <a:pPr algn="l" fontAlgn="b"/>
                      <a:r>
                        <a:rPr lang="en-US" sz="1600" u="none" strike="noStrike">
                          <a:effectLst/>
                        </a:rPr>
                        <a:t>2001</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1456639220</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240087736"/>
                  </a:ext>
                </a:extLst>
              </a:tr>
              <a:tr h="483482">
                <a:tc>
                  <a:txBody>
                    <a:bodyPr/>
                    <a:lstStyle/>
                    <a:p>
                      <a:pPr algn="l" fontAlgn="b"/>
                      <a:r>
                        <a:rPr lang="en-US" sz="1600" u="none" strike="noStrike">
                          <a:effectLst/>
                        </a:rPr>
                        <a:t>2000</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1291784849</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50669042"/>
                  </a:ext>
                </a:extLst>
              </a:tr>
              <a:tr h="483482">
                <a:tc>
                  <a:txBody>
                    <a:bodyPr/>
                    <a:lstStyle/>
                    <a:p>
                      <a:pPr algn="l" fontAlgn="b"/>
                      <a:r>
                        <a:rPr lang="en-US" sz="1600" u="none" strike="noStrike">
                          <a:effectLst/>
                        </a:rPr>
                        <a:t>1999</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-64985886</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59916927"/>
                  </a:ext>
                </a:extLst>
              </a:tr>
              <a:tr h="483482">
                <a:tc>
                  <a:txBody>
                    <a:bodyPr/>
                    <a:lstStyle/>
                    <a:p>
                      <a:pPr algn="l" fontAlgn="b"/>
                      <a:r>
                        <a:rPr lang="en-US" sz="1600" u="none" strike="noStrike">
                          <a:effectLst/>
                        </a:rPr>
                        <a:t>2004</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-1089833141</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76837948"/>
                  </a:ext>
                </a:extLst>
              </a:tr>
              <a:tr h="483482">
                <a:tc>
                  <a:txBody>
                    <a:bodyPr/>
                    <a:lstStyle/>
                    <a:p>
                      <a:pPr algn="l" fontAlgn="b"/>
                      <a:r>
                        <a:rPr lang="en-US" sz="1600" u="none" strike="noStrike">
                          <a:effectLst/>
                        </a:rPr>
                        <a:t>2005</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-6048602335</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553674944"/>
                  </a:ext>
                </a:extLst>
              </a:tr>
              <a:tr h="483482">
                <a:tc>
                  <a:txBody>
                    <a:bodyPr/>
                    <a:lstStyle/>
                    <a:p>
                      <a:pPr algn="l" fontAlgn="b"/>
                      <a:r>
                        <a:rPr lang="en-US" sz="1600" u="none" strike="noStrike">
                          <a:effectLst/>
                        </a:rPr>
                        <a:t>2006</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dirty="0">
                          <a:effectLst/>
                        </a:rPr>
                        <a:t>-11680023386</a:t>
                      </a:r>
                      <a:endParaRPr lang="en-US" sz="16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57041341"/>
                  </a:ext>
                </a:extLst>
              </a:tr>
            </a:tbl>
          </a:graphicData>
        </a:graphic>
      </p:graphicFrame>
      <p:graphicFrame>
        <p:nvGraphicFramePr>
          <p:cNvPr id="6" name="Content Placeholder 5">
            <a:extLst>
              <a:ext uri="{FF2B5EF4-FFF2-40B4-BE49-F238E27FC236}">
                <a16:creationId xmlns:a16="http://schemas.microsoft.com/office/drawing/2014/main" id="{AA9AA148-88E3-BE74-69E7-A4F802DE7C57}"/>
              </a:ext>
            </a:extLst>
          </p:cNvPr>
          <p:cNvGraphicFramePr>
            <a:graphicFrameLocks noGrp="1"/>
          </p:cNvGraphicFramePr>
          <p:nvPr>
            <p:ph sz="half" idx="2"/>
          </p:nvPr>
        </p:nvGraphicFramePr>
        <p:xfrm>
          <a:off x="6172200" y="1825625"/>
          <a:ext cx="5181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832430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9114B-9686-F733-0460-4222D7CE41A6}"/>
              </a:ext>
            </a:extLst>
          </p:cNvPr>
          <p:cNvSpPr>
            <a:spLocks noGrp="1"/>
          </p:cNvSpPr>
          <p:nvPr>
            <p:ph type="title"/>
          </p:nvPr>
        </p:nvSpPr>
        <p:spPr/>
        <p:txBody>
          <a:bodyPr>
            <a:normAutofit/>
          </a:bodyPr>
          <a:lstStyle/>
          <a:p>
            <a:r>
              <a:rPr lang="en-US" sz="2000" dirty="0"/>
              <a:t>The directors vs the budget and gross profit. Below data shows that some directors are able to work with a certain  budget and maximize on the gross profit earned.</a:t>
            </a:r>
          </a:p>
        </p:txBody>
      </p:sp>
      <p:graphicFrame>
        <p:nvGraphicFramePr>
          <p:cNvPr id="5" name="Content Placeholder 4">
            <a:extLst>
              <a:ext uri="{FF2B5EF4-FFF2-40B4-BE49-F238E27FC236}">
                <a16:creationId xmlns:a16="http://schemas.microsoft.com/office/drawing/2014/main" id="{320A3912-CAF0-32DF-22B4-C335AB2754F0}"/>
              </a:ext>
            </a:extLst>
          </p:cNvPr>
          <p:cNvGraphicFramePr>
            <a:graphicFrameLocks noGrp="1"/>
          </p:cNvGraphicFramePr>
          <p:nvPr>
            <p:ph sz="half" idx="1"/>
          </p:nvPr>
        </p:nvGraphicFramePr>
        <p:xfrm>
          <a:off x="956929" y="1825625"/>
          <a:ext cx="5062872" cy="4351338"/>
        </p:xfrm>
        <a:graphic>
          <a:graphicData uri="http://schemas.openxmlformats.org/drawingml/2006/table">
            <a:tbl>
              <a:tblPr>
                <a:tableStyleId>{5C22544A-7EE6-4342-B048-85BDC9FD1C3A}</a:tableStyleId>
              </a:tblPr>
              <a:tblGrid>
                <a:gridCol w="1416188">
                  <a:extLst>
                    <a:ext uri="{9D8B030D-6E8A-4147-A177-3AD203B41FA5}">
                      <a16:colId xmlns:a16="http://schemas.microsoft.com/office/drawing/2014/main" val="365663353"/>
                    </a:ext>
                  </a:extLst>
                </a:gridCol>
                <a:gridCol w="1752533">
                  <a:extLst>
                    <a:ext uri="{9D8B030D-6E8A-4147-A177-3AD203B41FA5}">
                      <a16:colId xmlns:a16="http://schemas.microsoft.com/office/drawing/2014/main" val="2289834773"/>
                    </a:ext>
                  </a:extLst>
                </a:gridCol>
                <a:gridCol w="1894151">
                  <a:extLst>
                    <a:ext uri="{9D8B030D-6E8A-4147-A177-3AD203B41FA5}">
                      <a16:colId xmlns:a16="http://schemas.microsoft.com/office/drawing/2014/main" val="1334198649"/>
                    </a:ext>
                  </a:extLst>
                </a:gridCol>
              </a:tblGrid>
              <a:tr h="725223">
                <a:tc>
                  <a:txBody>
                    <a:bodyPr/>
                    <a:lstStyle/>
                    <a:p>
                      <a:pPr algn="l" fontAlgn="b"/>
                      <a:r>
                        <a:rPr lang="en-US" sz="1600" u="none" strike="noStrike">
                          <a:effectLst/>
                          <a:highlight>
                            <a:srgbClr val="DDEBF7"/>
                          </a:highlight>
                        </a:rPr>
                        <a:t>Director</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600" u="none" strike="noStrike">
                          <a:effectLst/>
                          <a:highlight>
                            <a:srgbClr val="DDEBF7"/>
                          </a:highlight>
                        </a:rPr>
                        <a:t>Sum of Sum of gross</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600" u="none" strike="noStrike">
                          <a:effectLst/>
                          <a:highlight>
                            <a:srgbClr val="DDEBF7"/>
                          </a:highlight>
                        </a:rPr>
                        <a:t>Sum of Sum of budget</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extLst>
                  <a:ext uri="{0D108BD9-81ED-4DB2-BD59-A6C34878D82A}">
                    <a16:rowId xmlns:a16="http://schemas.microsoft.com/office/drawing/2014/main" val="1013162479"/>
                  </a:ext>
                </a:extLst>
              </a:tr>
              <a:tr h="725223">
                <a:tc>
                  <a:txBody>
                    <a:bodyPr/>
                    <a:lstStyle/>
                    <a:p>
                      <a:pPr algn="l" fontAlgn="b"/>
                      <a:r>
                        <a:rPr lang="en-US" sz="1600" u="none" strike="noStrike">
                          <a:effectLst/>
                        </a:rPr>
                        <a:t>Steven Spielberg</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4114233101</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1627900870</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187741040"/>
                  </a:ext>
                </a:extLst>
              </a:tr>
              <a:tr h="725223">
                <a:tc>
                  <a:txBody>
                    <a:bodyPr/>
                    <a:lstStyle/>
                    <a:p>
                      <a:pPr algn="l" fontAlgn="b"/>
                      <a:r>
                        <a:rPr lang="en-US" sz="1600" u="none" strike="noStrike">
                          <a:effectLst/>
                        </a:rPr>
                        <a:t>Peter Jackson</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2289968050</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1512000000</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249683110"/>
                  </a:ext>
                </a:extLst>
              </a:tr>
              <a:tr h="725223">
                <a:tc>
                  <a:txBody>
                    <a:bodyPr/>
                    <a:lstStyle/>
                    <a:p>
                      <a:pPr algn="l" fontAlgn="b"/>
                      <a:r>
                        <a:rPr lang="en-US" sz="1600" u="none" strike="noStrike">
                          <a:effectLst/>
                        </a:rPr>
                        <a:t>Michael Bay</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2231242537</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1587000000</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77305444"/>
                  </a:ext>
                </a:extLst>
              </a:tr>
              <a:tr h="725223">
                <a:tc>
                  <a:txBody>
                    <a:bodyPr/>
                    <a:lstStyle/>
                    <a:p>
                      <a:pPr algn="l" fontAlgn="b"/>
                      <a:r>
                        <a:rPr lang="en-US" sz="1600" u="none" strike="noStrike">
                          <a:effectLst/>
                        </a:rPr>
                        <a:t>Tim Burton</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2071275480</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1247000000</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64749309"/>
                  </a:ext>
                </a:extLst>
              </a:tr>
              <a:tr h="725223">
                <a:tc>
                  <a:txBody>
                    <a:bodyPr/>
                    <a:lstStyle/>
                    <a:p>
                      <a:pPr algn="l" fontAlgn="b"/>
                      <a:r>
                        <a:rPr lang="en-US" sz="1600" u="none" strike="noStrike">
                          <a:effectLst/>
                        </a:rPr>
                        <a:t>Sam Raimi</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2049549198</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dirty="0">
                          <a:effectLst/>
                        </a:rPr>
                        <a:t>1430600000</a:t>
                      </a:r>
                      <a:endParaRPr lang="en-US" sz="16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206927721"/>
                  </a:ext>
                </a:extLst>
              </a:tr>
            </a:tbl>
          </a:graphicData>
        </a:graphic>
      </p:graphicFrame>
      <p:graphicFrame>
        <p:nvGraphicFramePr>
          <p:cNvPr id="6" name="Content Placeholder 5">
            <a:extLst>
              <a:ext uri="{FF2B5EF4-FFF2-40B4-BE49-F238E27FC236}">
                <a16:creationId xmlns:a16="http://schemas.microsoft.com/office/drawing/2014/main" id="{F65E4982-2E4B-AD87-C2C3-08D7309647D9}"/>
              </a:ext>
            </a:extLst>
          </p:cNvPr>
          <p:cNvGraphicFramePr>
            <a:graphicFrameLocks noGrp="1"/>
          </p:cNvGraphicFramePr>
          <p:nvPr>
            <p:ph sz="half" idx="2"/>
          </p:nvPr>
        </p:nvGraphicFramePr>
        <p:xfrm>
          <a:off x="6172199" y="1825625"/>
          <a:ext cx="5895753"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77101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EA78B-229D-1D0E-6400-46D0DA4B4AF5}"/>
              </a:ext>
            </a:extLst>
          </p:cNvPr>
          <p:cNvSpPr>
            <a:spLocks noGrp="1"/>
          </p:cNvSpPr>
          <p:nvPr>
            <p:ph type="title"/>
          </p:nvPr>
        </p:nvSpPr>
        <p:spPr/>
        <p:txBody>
          <a:bodyPr>
            <a:normAutofit/>
          </a:bodyPr>
          <a:lstStyle/>
          <a:p>
            <a:r>
              <a:rPr lang="en-US" sz="2000" dirty="0"/>
              <a:t>The popularity of the director and the sum profit seems to be dependent on the movie itself because the director an be popular but the profit earned is minimal.</a:t>
            </a:r>
          </a:p>
        </p:txBody>
      </p:sp>
      <p:graphicFrame>
        <p:nvGraphicFramePr>
          <p:cNvPr id="5" name="Content Placeholder 4">
            <a:extLst>
              <a:ext uri="{FF2B5EF4-FFF2-40B4-BE49-F238E27FC236}">
                <a16:creationId xmlns:a16="http://schemas.microsoft.com/office/drawing/2014/main" id="{F581E954-2544-FEF0-8597-E13333BCA487}"/>
              </a:ext>
            </a:extLst>
          </p:cNvPr>
          <p:cNvGraphicFramePr>
            <a:graphicFrameLocks noGrp="1"/>
          </p:cNvGraphicFramePr>
          <p:nvPr>
            <p:ph sz="half" idx="1"/>
          </p:nvPr>
        </p:nvGraphicFramePr>
        <p:xfrm>
          <a:off x="914399" y="1825625"/>
          <a:ext cx="5105400" cy="4351336"/>
        </p:xfrm>
        <a:graphic>
          <a:graphicData uri="http://schemas.openxmlformats.org/drawingml/2006/table">
            <a:tbl>
              <a:tblPr>
                <a:tableStyleId>{5C22544A-7EE6-4342-B048-85BDC9FD1C3A}</a:tableStyleId>
              </a:tblPr>
              <a:tblGrid>
                <a:gridCol w="1205253">
                  <a:extLst>
                    <a:ext uri="{9D8B030D-6E8A-4147-A177-3AD203B41FA5}">
                      <a16:colId xmlns:a16="http://schemas.microsoft.com/office/drawing/2014/main" val="1907846864"/>
                    </a:ext>
                  </a:extLst>
                </a:gridCol>
                <a:gridCol w="2532387">
                  <a:extLst>
                    <a:ext uri="{9D8B030D-6E8A-4147-A177-3AD203B41FA5}">
                      <a16:colId xmlns:a16="http://schemas.microsoft.com/office/drawing/2014/main" val="3143131892"/>
                    </a:ext>
                  </a:extLst>
                </a:gridCol>
                <a:gridCol w="1367760">
                  <a:extLst>
                    <a:ext uri="{9D8B030D-6E8A-4147-A177-3AD203B41FA5}">
                      <a16:colId xmlns:a16="http://schemas.microsoft.com/office/drawing/2014/main" val="4108299272"/>
                    </a:ext>
                  </a:extLst>
                </a:gridCol>
              </a:tblGrid>
              <a:tr h="395576">
                <a:tc>
                  <a:txBody>
                    <a:bodyPr/>
                    <a:lstStyle/>
                    <a:p>
                      <a:pPr algn="l" fontAlgn="b"/>
                      <a:r>
                        <a:rPr lang="en-US" sz="1100" u="none" strike="noStrike">
                          <a:effectLst/>
                          <a:highlight>
                            <a:srgbClr val="DDEBF7"/>
                          </a:highlight>
                        </a:rPr>
                        <a:t>Director Name</a:t>
                      </a:r>
                      <a:endParaRPr lang="en-US" sz="11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100" u="none" strike="noStrike">
                          <a:effectLst/>
                          <a:highlight>
                            <a:srgbClr val="DDEBF7"/>
                          </a:highlight>
                        </a:rPr>
                        <a:t>Sum of Sum of director_facebook_likes</a:t>
                      </a:r>
                      <a:endParaRPr lang="en-US" sz="11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100" u="none" strike="noStrike">
                          <a:effectLst/>
                          <a:highlight>
                            <a:srgbClr val="DDEBF7"/>
                          </a:highlight>
                        </a:rPr>
                        <a:t>Sum of Sum of profit</a:t>
                      </a:r>
                      <a:endParaRPr lang="en-US" sz="1100" b="1" i="0" u="none" strike="noStrike">
                        <a:solidFill>
                          <a:srgbClr val="000000"/>
                        </a:solidFill>
                        <a:effectLst/>
                        <a:highlight>
                          <a:srgbClr val="DDEBF7"/>
                        </a:highlight>
                        <a:latin typeface="Calibri" panose="020F0502020204030204" pitchFamily="34" charset="0"/>
                      </a:endParaRPr>
                    </a:p>
                  </a:txBody>
                  <a:tcPr marL="6350" marR="6350" marT="6350" marB="0" anchor="b"/>
                </a:tc>
                <a:extLst>
                  <a:ext uri="{0D108BD9-81ED-4DB2-BD59-A6C34878D82A}">
                    <a16:rowId xmlns:a16="http://schemas.microsoft.com/office/drawing/2014/main" val="1274730446"/>
                  </a:ext>
                </a:extLst>
              </a:tr>
              <a:tr h="395576">
                <a:tc>
                  <a:txBody>
                    <a:bodyPr/>
                    <a:lstStyle/>
                    <a:p>
                      <a:pPr algn="l" fontAlgn="b"/>
                      <a:r>
                        <a:rPr lang="en-US" sz="1100" u="none" strike="noStrike">
                          <a:effectLst/>
                        </a:rPr>
                        <a:t>Steven Spielberg</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350000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2486332231</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282412107"/>
                  </a:ext>
                </a:extLst>
              </a:tr>
              <a:tr h="395576">
                <a:tc>
                  <a:txBody>
                    <a:bodyPr/>
                    <a:lstStyle/>
                    <a:p>
                      <a:pPr algn="l" fontAlgn="b"/>
                      <a:r>
                        <a:rPr lang="en-US" sz="1100" u="none" strike="noStrike">
                          <a:effectLst/>
                        </a:rPr>
                        <a:t>Clint Eastwood</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304000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610221100</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38035246"/>
                  </a:ext>
                </a:extLst>
              </a:tr>
              <a:tr h="395576">
                <a:tc>
                  <a:txBody>
                    <a:bodyPr/>
                    <a:lstStyle/>
                    <a:p>
                      <a:pPr algn="l" fontAlgn="b"/>
                      <a:r>
                        <a:rPr lang="en-US" sz="1100" u="none" strike="noStrike">
                          <a:effectLst/>
                        </a:rPr>
                        <a:t>Martin Scorsese</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272000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309800</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224145626"/>
                  </a:ext>
                </a:extLst>
              </a:tr>
              <a:tr h="395576">
                <a:tc>
                  <a:txBody>
                    <a:bodyPr/>
                    <a:lstStyle/>
                    <a:p>
                      <a:pPr algn="l" fontAlgn="b"/>
                      <a:r>
                        <a:rPr lang="en-US" sz="1100" u="none" strike="noStrike">
                          <a:effectLst/>
                        </a:rPr>
                        <a:t>David Fincher</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210000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213904524</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47276578"/>
                  </a:ext>
                </a:extLst>
              </a:tr>
              <a:tr h="395576">
                <a:tc>
                  <a:txBody>
                    <a:bodyPr/>
                    <a:lstStyle/>
                    <a:p>
                      <a:pPr algn="l" fontAlgn="b"/>
                      <a:r>
                        <a:rPr lang="en-US" sz="1100" u="none" strike="noStrike">
                          <a:effectLst/>
                        </a:rPr>
                        <a:t>Woody Allen</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209000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-154557</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03246121"/>
                  </a:ext>
                </a:extLst>
              </a:tr>
              <a:tr h="395576">
                <a:tc>
                  <a:txBody>
                    <a:bodyPr/>
                    <a:lstStyle/>
                    <a:p>
                      <a:pPr algn="l" fontAlgn="b"/>
                      <a:r>
                        <a:rPr lang="en-US" sz="1100" u="none" strike="noStrike">
                          <a:effectLst/>
                        </a:rPr>
                        <a:t>Tim Burton</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208000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dirty="0">
                          <a:effectLst/>
                        </a:rPr>
                        <a:t>824275480</a:t>
                      </a:r>
                      <a:endParaRPr lang="en-US"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96723795"/>
                  </a:ext>
                </a:extLst>
              </a:tr>
              <a:tr h="395576">
                <a:tc>
                  <a:txBody>
                    <a:bodyPr/>
                    <a:lstStyle/>
                    <a:p>
                      <a:pPr algn="l" fontAlgn="b"/>
                      <a:r>
                        <a:rPr lang="en-US" sz="1100" u="none" strike="noStrike">
                          <a:effectLst/>
                        </a:rPr>
                        <a:t>Christopher Nolan</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176000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808227576</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16073962"/>
                  </a:ext>
                </a:extLst>
              </a:tr>
              <a:tr h="395576">
                <a:tc>
                  <a:txBody>
                    <a:bodyPr/>
                    <a:lstStyle/>
                    <a:p>
                      <a:pPr algn="l" fontAlgn="b"/>
                      <a:r>
                        <a:rPr lang="en-US" sz="1100" u="none" strike="noStrike">
                          <a:effectLst/>
                        </a:rPr>
                        <a:t>Tony Scott</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144000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155953673</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779746132"/>
                  </a:ext>
                </a:extLst>
              </a:tr>
              <a:tr h="395576">
                <a:tc>
                  <a:txBody>
                    <a:bodyPr/>
                    <a:lstStyle/>
                    <a:p>
                      <a:pPr algn="l" fontAlgn="b"/>
                      <a:r>
                        <a:rPr lang="en-US" sz="1100" u="none" strike="noStrike">
                          <a:effectLst/>
                        </a:rPr>
                        <a:t>Quentin Tarantino</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128000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323939594</a:t>
                      </a:r>
                      <a:endParaRPr lang="en-US"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321910457"/>
                  </a:ext>
                </a:extLst>
              </a:tr>
              <a:tr h="395576">
                <a:tc>
                  <a:txBody>
                    <a:bodyPr/>
                    <a:lstStyle/>
                    <a:p>
                      <a:pPr algn="l" fontAlgn="b"/>
                      <a:r>
                        <a:rPr lang="en-US" sz="1100" u="none" strike="noStrike">
                          <a:effectLst/>
                        </a:rPr>
                        <a:t>Harold Ramis</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a:effectLst/>
                        </a:rPr>
                        <a:t>88000</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100" u="none" strike="noStrike" dirty="0">
                          <a:effectLst/>
                        </a:rPr>
                        <a:t>133642374</a:t>
                      </a:r>
                      <a:endParaRPr lang="en-US"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44262902"/>
                  </a:ext>
                </a:extLst>
              </a:tr>
            </a:tbl>
          </a:graphicData>
        </a:graphic>
      </p:graphicFrame>
      <p:graphicFrame>
        <p:nvGraphicFramePr>
          <p:cNvPr id="6" name="Content Placeholder 5">
            <a:extLst>
              <a:ext uri="{FF2B5EF4-FFF2-40B4-BE49-F238E27FC236}">
                <a16:creationId xmlns:a16="http://schemas.microsoft.com/office/drawing/2014/main" id="{F77AAAAD-E51A-8D9D-3F6F-26F4BBC24876}"/>
              </a:ext>
            </a:extLst>
          </p:cNvPr>
          <p:cNvGraphicFramePr>
            <a:graphicFrameLocks noGrp="1"/>
          </p:cNvGraphicFramePr>
          <p:nvPr>
            <p:ph sz="half" idx="2"/>
          </p:nvPr>
        </p:nvGraphicFramePr>
        <p:xfrm>
          <a:off x="6172200" y="1825625"/>
          <a:ext cx="5906386" cy="435133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414690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DB16F-3607-57F5-CD4C-38140630E62B}"/>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745EC5E2-65DC-DF24-325C-A786937CACF8}"/>
              </a:ext>
            </a:extLst>
          </p:cNvPr>
          <p:cNvSpPr>
            <a:spLocks noGrp="1"/>
          </p:cNvSpPr>
          <p:nvPr>
            <p:ph type="subTitle" idx="1"/>
          </p:nvPr>
        </p:nvSpPr>
        <p:spPr/>
        <p:txBody>
          <a:bodyPr/>
          <a:lstStyle/>
          <a:p>
            <a:r>
              <a:rPr lang="en-US" b="0" i="0" dirty="0">
                <a:solidFill>
                  <a:srgbClr val="222222"/>
                </a:solidFill>
                <a:effectLst/>
                <a:highlight>
                  <a:srgbClr val="FFFFFF"/>
                </a:highlight>
                <a:latin typeface="helvetica neue"/>
              </a:rPr>
              <a:t>Your passion for teaching shines through in every lesson. Thank you for inspiring me and thank you for the great skills you shared with me.</a:t>
            </a:r>
            <a:endParaRPr lang="en-US" dirty="0"/>
          </a:p>
        </p:txBody>
      </p:sp>
    </p:spTree>
    <p:extLst>
      <p:ext uri="{BB962C8B-B14F-4D97-AF65-F5344CB8AC3E}">
        <p14:creationId xmlns:p14="http://schemas.microsoft.com/office/powerpoint/2010/main" val="635864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CLEANING- FILTERING BY ADDING FILTERS AT THE ROW HEAD</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74398"/>
            <a:ext cx="10515600" cy="3653792"/>
          </a:xfrm>
        </p:spPr>
      </p:pic>
    </p:spTree>
    <p:extLst>
      <p:ext uri="{BB962C8B-B14F-4D97-AF65-F5344CB8AC3E}">
        <p14:creationId xmlns:p14="http://schemas.microsoft.com/office/powerpoint/2010/main" val="2351180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AND REPLACING OF ERRORS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519192"/>
            <a:ext cx="10515600" cy="2964204"/>
          </a:xfrm>
        </p:spPr>
      </p:pic>
    </p:spTree>
    <p:extLst>
      <p:ext uri="{BB962C8B-B14F-4D97-AF65-F5344CB8AC3E}">
        <p14:creationId xmlns:p14="http://schemas.microsoft.com/office/powerpoint/2010/main" val="1533122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FILLING THE MISSING DATA WITH UNKNOWN NB: For missing numerical data, fill in the gaps with the average of the available data</a:t>
            </a: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330276"/>
            <a:ext cx="10515600" cy="3342036"/>
          </a:xfrm>
        </p:spPr>
      </p:pic>
    </p:spTree>
    <p:extLst>
      <p:ext uri="{BB962C8B-B14F-4D97-AF65-F5344CB8AC3E}">
        <p14:creationId xmlns:p14="http://schemas.microsoft.com/office/powerpoint/2010/main" val="826262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8F700-BBE3-4EEF-23B3-77503DCB4DED}"/>
              </a:ext>
            </a:extLst>
          </p:cNvPr>
          <p:cNvSpPr>
            <a:spLocks noGrp="1"/>
          </p:cNvSpPr>
          <p:nvPr>
            <p:ph type="title"/>
          </p:nvPr>
        </p:nvSpPr>
        <p:spPr/>
        <p:txBody>
          <a:bodyPr>
            <a:normAutofit/>
          </a:bodyPr>
          <a:lstStyle/>
          <a:p>
            <a:r>
              <a:rPr lang="en-US" sz="2000" dirty="0"/>
              <a:t>The popularity of the cast of a movie effect on the gross profit of a movie.</a:t>
            </a:r>
          </a:p>
        </p:txBody>
      </p:sp>
      <p:graphicFrame>
        <p:nvGraphicFramePr>
          <p:cNvPr id="5" name="Content Placeholder 4">
            <a:extLst>
              <a:ext uri="{FF2B5EF4-FFF2-40B4-BE49-F238E27FC236}">
                <a16:creationId xmlns:a16="http://schemas.microsoft.com/office/drawing/2014/main" id="{23DCB96A-3EE4-DADC-11E4-1676FDF0CFD9}"/>
              </a:ext>
            </a:extLst>
          </p:cNvPr>
          <p:cNvGraphicFramePr>
            <a:graphicFrameLocks noGrp="1"/>
          </p:cNvGraphicFramePr>
          <p:nvPr>
            <p:ph sz="half" idx="1"/>
            <p:extLst>
              <p:ext uri="{D42A27DB-BD31-4B8C-83A1-F6EECF244321}">
                <p14:modId xmlns:p14="http://schemas.microsoft.com/office/powerpoint/2010/main" val="380945351"/>
              </p:ext>
            </p:extLst>
          </p:nvPr>
        </p:nvGraphicFramePr>
        <p:xfrm>
          <a:off x="744279" y="1825624"/>
          <a:ext cx="5181600" cy="4351338"/>
        </p:xfrm>
        <a:graphic>
          <a:graphicData uri="http://schemas.openxmlformats.org/drawingml/2006/table">
            <a:tbl>
              <a:tblPr>
                <a:tableStyleId>{5C22544A-7EE6-4342-B048-85BDC9FD1C3A}</a:tableStyleId>
              </a:tblPr>
              <a:tblGrid>
                <a:gridCol w="998155">
                  <a:extLst>
                    <a:ext uri="{9D8B030D-6E8A-4147-A177-3AD203B41FA5}">
                      <a16:colId xmlns:a16="http://schemas.microsoft.com/office/drawing/2014/main" val="3984548172"/>
                    </a:ext>
                  </a:extLst>
                </a:gridCol>
                <a:gridCol w="1453197">
                  <a:extLst>
                    <a:ext uri="{9D8B030D-6E8A-4147-A177-3AD203B41FA5}">
                      <a16:colId xmlns:a16="http://schemas.microsoft.com/office/drawing/2014/main" val="3567708586"/>
                    </a:ext>
                  </a:extLst>
                </a:gridCol>
                <a:gridCol w="2730248">
                  <a:extLst>
                    <a:ext uri="{9D8B030D-6E8A-4147-A177-3AD203B41FA5}">
                      <a16:colId xmlns:a16="http://schemas.microsoft.com/office/drawing/2014/main" val="1660504733"/>
                    </a:ext>
                  </a:extLst>
                </a:gridCol>
              </a:tblGrid>
              <a:tr h="725223">
                <a:tc>
                  <a:txBody>
                    <a:bodyPr/>
                    <a:lstStyle/>
                    <a:p>
                      <a:pPr algn="l" fontAlgn="b"/>
                      <a:r>
                        <a:rPr lang="en-US" sz="1400" u="none" strike="noStrike">
                          <a:effectLst/>
                          <a:highlight>
                            <a:srgbClr val="DDEBF7"/>
                          </a:highlight>
                        </a:rPr>
                        <a:t>Movie Genre</a:t>
                      </a:r>
                      <a:endParaRPr lang="en-US" sz="14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400" u="none" strike="noStrike">
                          <a:effectLst/>
                          <a:highlight>
                            <a:srgbClr val="DDEBF7"/>
                          </a:highlight>
                        </a:rPr>
                        <a:t>Sum of Sum of gross</a:t>
                      </a:r>
                      <a:endParaRPr lang="en-US" sz="14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400" u="none" strike="noStrike">
                          <a:effectLst/>
                          <a:highlight>
                            <a:srgbClr val="DDEBF7"/>
                          </a:highlight>
                        </a:rPr>
                        <a:t>Sum of Sum of actor_1_facebook_likes</a:t>
                      </a:r>
                      <a:endParaRPr lang="en-US" sz="1400" b="1" i="0" u="none" strike="noStrike">
                        <a:solidFill>
                          <a:srgbClr val="000000"/>
                        </a:solidFill>
                        <a:effectLst/>
                        <a:highlight>
                          <a:srgbClr val="DDEBF7"/>
                        </a:highlight>
                        <a:latin typeface="Calibri" panose="020F0502020204030204" pitchFamily="34" charset="0"/>
                      </a:endParaRPr>
                    </a:p>
                  </a:txBody>
                  <a:tcPr marL="6350" marR="6350" marT="6350" marB="0" anchor="b"/>
                </a:tc>
                <a:extLst>
                  <a:ext uri="{0D108BD9-81ED-4DB2-BD59-A6C34878D82A}">
                    <a16:rowId xmlns:a16="http://schemas.microsoft.com/office/drawing/2014/main" val="3260624293"/>
                  </a:ext>
                </a:extLst>
              </a:tr>
              <a:tr h="725223">
                <a:tc>
                  <a:txBody>
                    <a:bodyPr/>
                    <a:lstStyle/>
                    <a:p>
                      <a:pPr algn="l" fontAlgn="b"/>
                      <a:r>
                        <a:rPr lang="en-US" sz="1400" u="none" strike="noStrike">
                          <a:effectLst/>
                        </a:rPr>
                        <a:t>Action</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a:effectLst/>
                        </a:rPr>
                        <a:t>74727850153</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a:effectLst/>
                        </a:rPr>
                        <a:t>8523465</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61942964"/>
                  </a:ext>
                </a:extLst>
              </a:tr>
              <a:tr h="725223">
                <a:tc>
                  <a:txBody>
                    <a:bodyPr/>
                    <a:lstStyle/>
                    <a:p>
                      <a:pPr algn="l" fontAlgn="b"/>
                      <a:r>
                        <a:rPr lang="en-US" sz="1400" u="none" strike="noStrike">
                          <a:effectLst/>
                        </a:rPr>
                        <a:t>Comedy</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a:effectLst/>
                        </a:rPr>
                        <a:t>38724616521</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a:effectLst/>
                        </a:rPr>
                        <a:t>6634838</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785815705"/>
                  </a:ext>
                </a:extLst>
              </a:tr>
              <a:tr h="725223">
                <a:tc>
                  <a:txBody>
                    <a:bodyPr/>
                    <a:lstStyle/>
                    <a:p>
                      <a:pPr algn="l" fontAlgn="b"/>
                      <a:r>
                        <a:rPr lang="en-US" sz="1400" u="none" strike="noStrike">
                          <a:effectLst/>
                        </a:rPr>
                        <a:t>Adventure</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a:effectLst/>
                        </a:rPr>
                        <a:t>32960581692</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a:effectLst/>
                        </a:rPr>
                        <a:t>3002641</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134910002"/>
                  </a:ext>
                </a:extLst>
              </a:tr>
              <a:tr h="725223">
                <a:tc>
                  <a:txBody>
                    <a:bodyPr/>
                    <a:lstStyle/>
                    <a:p>
                      <a:pPr algn="l" fontAlgn="b"/>
                      <a:r>
                        <a:rPr lang="en-US" sz="1400" u="none" strike="noStrike">
                          <a:effectLst/>
                        </a:rPr>
                        <a:t>Drama</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a:effectLst/>
                        </a:rPr>
                        <a:t>21409249780</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a:effectLst/>
                        </a:rPr>
                        <a:t>5094966</a:t>
                      </a:r>
                      <a:endParaRPr lang="en-US" sz="14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55653689"/>
                  </a:ext>
                </a:extLst>
              </a:tr>
              <a:tr h="725223">
                <a:tc>
                  <a:txBody>
                    <a:bodyPr/>
                    <a:lstStyle/>
                    <a:p>
                      <a:pPr algn="l" fontAlgn="b"/>
                      <a:r>
                        <a:rPr lang="en-US" sz="1400" u="none" strike="noStrike">
                          <a:effectLst/>
                        </a:rPr>
                        <a:t>Crime</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a:effectLst/>
                        </a:rPr>
                        <a:t>8367257910</a:t>
                      </a:r>
                      <a:endParaRPr lang="en-US" sz="14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400" u="none" strike="noStrike" dirty="0">
                          <a:effectLst/>
                        </a:rPr>
                        <a:t>2289427</a:t>
                      </a:r>
                      <a:endParaRPr lang="en-US" sz="14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88595663"/>
                  </a:ext>
                </a:extLst>
              </a:tr>
            </a:tbl>
          </a:graphicData>
        </a:graphic>
      </p:graphicFrame>
      <p:graphicFrame>
        <p:nvGraphicFramePr>
          <p:cNvPr id="6" name="Content Placeholder 5">
            <a:extLst>
              <a:ext uri="{FF2B5EF4-FFF2-40B4-BE49-F238E27FC236}">
                <a16:creationId xmlns:a16="http://schemas.microsoft.com/office/drawing/2014/main" id="{F841D763-053B-FBCF-7715-3DAED86C2573}"/>
              </a:ext>
            </a:extLst>
          </p:cNvPr>
          <p:cNvGraphicFramePr>
            <a:graphicFrameLocks noGrp="1"/>
          </p:cNvGraphicFramePr>
          <p:nvPr>
            <p:ph sz="half" idx="2"/>
            <p:extLst>
              <p:ext uri="{D42A27DB-BD31-4B8C-83A1-F6EECF244321}">
                <p14:modId xmlns:p14="http://schemas.microsoft.com/office/powerpoint/2010/main" val="1790033233"/>
              </p:ext>
            </p:extLst>
          </p:nvPr>
        </p:nvGraphicFramePr>
        <p:xfrm>
          <a:off x="6172200" y="1825625"/>
          <a:ext cx="6019800" cy="443695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51983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935F5-2131-5769-5122-E00794DAFEAE}"/>
              </a:ext>
            </a:extLst>
          </p:cNvPr>
          <p:cNvSpPr>
            <a:spLocks noGrp="1"/>
          </p:cNvSpPr>
          <p:nvPr>
            <p:ph type="title"/>
          </p:nvPr>
        </p:nvSpPr>
        <p:spPr/>
        <p:txBody>
          <a:bodyPr>
            <a:normAutofit/>
          </a:bodyPr>
          <a:lstStyle/>
          <a:p>
            <a:r>
              <a:rPr lang="en-US" sz="2000" dirty="0"/>
              <a:t>The genre of a movie versus profitability. Below are the top 5 highest earning genre. The genre is being brought out to be a key factor when considering the movie to produce.</a:t>
            </a:r>
          </a:p>
        </p:txBody>
      </p:sp>
      <p:graphicFrame>
        <p:nvGraphicFramePr>
          <p:cNvPr id="5" name="Content Placeholder 4">
            <a:extLst>
              <a:ext uri="{FF2B5EF4-FFF2-40B4-BE49-F238E27FC236}">
                <a16:creationId xmlns:a16="http://schemas.microsoft.com/office/drawing/2014/main" id="{BAD788E9-C58C-551E-DAB0-73A783145F25}"/>
              </a:ext>
            </a:extLst>
          </p:cNvPr>
          <p:cNvGraphicFramePr>
            <a:graphicFrameLocks noGrp="1"/>
          </p:cNvGraphicFramePr>
          <p:nvPr>
            <p:ph sz="half" idx="1"/>
            <p:extLst>
              <p:ext uri="{D42A27DB-BD31-4B8C-83A1-F6EECF244321}">
                <p14:modId xmlns:p14="http://schemas.microsoft.com/office/powerpoint/2010/main" val="4020308156"/>
              </p:ext>
            </p:extLst>
          </p:nvPr>
        </p:nvGraphicFramePr>
        <p:xfrm>
          <a:off x="838199" y="1924493"/>
          <a:ext cx="5052237" cy="4252470"/>
        </p:xfrm>
        <a:graphic>
          <a:graphicData uri="http://schemas.openxmlformats.org/drawingml/2006/table">
            <a:tbl>
              <a:tblPr>
                <a:tableStyleId>{5C22544A-7EE6-4342-B048-85BDC9FD1C3A}</a:tableStyleId>
              </a:tblPr>
              <a:tblGrid>
                <a:gridCol w="2032853">
                  <a:extLst>
                    <a:ext uri="{9D8B030D-6E8A-4147-A177-3AD203B41FA5}">
                      <a16:colId xmlns:a16="http://schemas.microsoft.com/office/drawing/2014/main" val="475022564"/>
                    </a:ext>
                  </a:extLst>
                </a:gridCol>
                <a:gridCol w="3019384">
                  <a:extLst>
                    <a:ext uri="{9D8B030D-6E8A-4147-A177-3AD203B41FA5}">
                      <a16:colId xmlns:a16="http://schemas.microsoft.com/office/drawing/2014/main" val="3693454552"/>
                    </a:ext>
                  </a:extLst>
                </a:gridCol>
              </a:tblGrid>
              <a:tr h="708745">
                <a:tc>
                  <a:txBody>
                    <a:bodyPr/>
                    <a:lstStyle/>
                    <a:p>
                      <a:pPr algn="l" fontAlgn="b"/>
                      <a:r>
                        <a:rPr lang="en-US" sz="1600" u="none" strike="noStrike">
                          <a:effectLst/>
                          <a:highlight>
                            <a:srgbClr val="DDEBF7"/>
                          </a:highlight>
                        </a:rPr>
                        <a:t>Genre</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600" u="none" strike="noStrike">
                          <a:effectLst/>
                          <a:highlight>
                            <a:srgbClr val="DDEBF7"/>
                          </a:highlight>
                        </a:rPr>
                        <a:t>Sum of Sum of profit</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extLst>
                  <a:ext uri="{0D108BD9-81ED-4DB2-BD59-A6C34878D82A}">
                    <a16:rowId xmlns:a16="http://schemas.microsoft.com/office/drawing/2014/main" val="2819789764"/>
                  </a:ext>
                </a:extLst>
              </a:tr>
              <a:tr h="708745">
                <a:tc>
                  <a:txBody>
                    <a:bodyPr/>
                    <a:lstStyle/>
                    <a:p>
                      <a:pPr algn="l" fontAlgn="b"/>
                      <a:r>
                        <a:rPr lang="en-US" sz="1600" u="none" strike="noStrike">
                          <a:effectLst/>
                        </a:rPr>
                        <a:t>Adventure</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6473602117</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180174883"/>
                  </a:ext>
                </a:extLst>
              </a:tr>
              <a:tr h="708745">
                <a:tc>
                  <a:txBody>
                    <a:bodyPr/>
                    <a:lstStyle/>
                    <a:p>
                      <a:pPr algn="l" fontAlgn="b"/>
                      <a:r>
                        <a:rPr lang="en-US" sz="1600" u="none" strike="noStrike">
                          <a:effectLst/>
                        </a:rPr>
                        <a:t>Action</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5877535732</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047419449"/>
                  </a:ext>
                </a:extLst>
              </a:tr>
              <a:tr h="708745">
                <a:tc>
                  <a:txBody>
                    <a:bodyPr/>
                    <a:lstStyle/>
                    <a:p>
                      <a:pPr algn="l" fontAlgn="b"/>
                      <a:r>
                        <a:rPr lang="en-US" sz="1600" u="none" strike="noStrike">
                          <a:effectLst/>
                        </a:rPr>
                        <a:t>Horror</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3370369843</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740662738"/>
                  </a:ext>
                </a:extLst>
              </a:tr>
              <a:tr h="708745">
                <a:tc>
                  <a:txBody>
                    <a:bodyPr/>
                    <a:lstStyle/>
                    <a:p>
                      <a:pPr algn="l" fontAlgn="b"/>
                      <a:r>
                        <a:rPr lang="en-US" sz="1600" u="none" strike="noStrike">
                          <a:effectLst/>
                        </a:rPr>
                        <a:t>Comedy</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3212342514</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59474229"/>
                  </a:ext>
                </a:extLst>
              </a:tr>
              <a:tr h="708745">
                <a:tc>
                  <a:txBody>
                    <a:bodyPr/>
                    <a:lstStyle/>
                    <a:p>
                      <a:pPr algn="l" fontAlgn="b"/>
                      <a:r>
                        <a:rPr lang="en-US" sz="1600" u="none" strike="noStrike">
                          <a:effectLst/>
                        </a:rPr>
                        <a:t>Biography</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dirty="0">
                          <a:effectLst/>
                        </a:rPr>
                        <a:t>2263663972</a:t>
                      </a:r>
                      <a:endParaRPr lang="en-US" sz="16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168465750"/>
                  </a:ext>
                </a:extLst>
              </a:tr>
            </a:tbl>
          </a:graphicData>
        </a:graphic>
      </p:graphicFrame>
      <p:graphicFrame>
        <p:nvGraphicFramePr>
          <p:cNvPr id="6" name="Content Placeholder 5">
            <a:extLst>
              <a:ext uri="{FF2B5EF4-FFF2-40B4-BE49-F238E27FC236}">
                <a16:creationId xmlns:a16="http://schemas.microsoft.com/office/drawing/2014/main" id="{70FB57DD-B8A3-D07E-84A7-EF29983557C8}"/>
              </a:ext>
            </a:extLst>
          </p:cNvPr>
          <p:cNvGraphicFramePr>
            <a:graphicFrameLocks noGrp="1"/>
          </p:cNvGraphicFramePr>
          <p:nvPr>
            <p:ph sz="half" idx="2"/>
            <p:extLst>
              <p:ext uri="{D42A27DB-BD31-4B8C-83A1-F6EECF244321}">
                <p14:modId xmlns:p14="http://schemas.microsoft.com/office/powerpoint/2010/main" val="4043542856"/>
              </p:ext>
            </p:extLst>
          </p:nvPr>
        </p:nvGraphicFramePr>
        <p:xfrm>
          <a:off x="6172200" y="1825625"/>
          <a:ext cx="5938284"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19193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9C816-B7D6-2415-5584-04A99224578C}"/>
              </a:ext>
            </a:extLst>
          </p:cNvPr>
          <p:cNvSpPr>
            <a:spLocks noGrp="1"/>
          </p:cNvSpPr>
          <p:nvPr>
            <p:ph type="title"/>
          </p:nvPr>
        </p:nvSpPr>
        <p:spPr/>
        <p:txBody>
          <a:bodyPr>
            <a:normAutofit/>
          </a:bodyPr>
          <a:lstStyle/>
          <a:p>
            <a:r>
              <a:rPr lang="en-US" sz="2000" dirty="0"/>
              <a:t>The total cast Facebook likes does not relate directly to the gross profit of a movie. Below are the top 5 highest earning movie and the total Facebook like of the cast.</a:t>
            </a:r>
          </a:p>
        </p:txBody>
      </p:sp>
      <p:graphicFrame>
        <p:nvGraphicFramePr>
          <p:cNvPr id="5" name="Content Placeholder 4">
            <a:extLst>
              <a:ext uri="{FF2B5EF4-FFF2-40B4-BE49-F238E27FC236}">
                <a16:creationId xmlns:a16="http://schemas.microsoft.com/office/drawing/2014/main" id="{B1E2F692-AA3F-CA54-6C18-BF96D78296E2}"/>
              </a:ext>
            </a:extLst>
          </p:cNvPr>
          <p:cNvGraphicFramePr>
            <a:graphicFrameLocks noGrp="1"/>
          </p:cNvGraphicFramePr>
          <p:nvPr>
            <p:ph sz="half" idx="1"/>
            <p:extLst>
              <p:ext uri="{D42A27DB-BD31-4B8C-83A1-F6EECF244321}">
                <p14:modId xmlns:p14="http://schemas.microsoft.com/office/powerpoint/2010/main" val="1294563103"/>
              </p:ext>
            </p:extLst>
          </p:nvPr>
        </p:nvGraphicFramePr>
        <p:xfrm>
          <a:off x="838200" y="1825624"/>
          <a:ext cx="5181600" cy="4362858"/>
        </p:xfrm>
        <a:graphic>
          <a:graphicData uri="http://schemas.openxmlformats.org/drawingml/2006/table">
            <a:tbl>
              <a:tblPr>
                <a:tableStyleId>{5C22544A-7EE6-4342-B048-85BDC9FD1C3A}</a:tableStyleId>
              </a:tblPr>
              <a:tblGrid>
                <a:gridCol w="2089355">
                  <a:extLst>
                    <a:ext uri="{9D8B030D-6E8A-4147-A177-3AD203B41FA5}">
                      <a16:colId xmlns:a16="http://schemas.microsoft.com/office/drawing/2014/main" val="1314946164"/>
                    </a:ext>
                  </a:extLst>
                </a:gridCol>
                <a:gridCol w="1034231">
                  <a:extLst>
                    <a:ext uri="{9D8B030D-6E8A-4147-A177-3AD203B41FA5}">
                      <a16:colId xmlns:a16="http://schemas.microsoft.com/office/drawing/2014/main" val="2438000031"/>
                    </a:ext>
                  </a:extLst>
                </a:gridCol>
                <a:gridCol w="2058014">
                  <a:extLst>
                    <a:ext uri="{9D8B030D-6E8A-4147-A177-3AD203B41FA5}">
                      <a16:colId xmlns:a16="http://schemas.microsoft.com/office/drawing/2014/main" val="446731716"/>
                    </a:ext>
                  </a:extLst>
                </a:gridCol>
              </a:tblGrid>
              <a:tr h="725223">
                <a:tc>
                  <a:txBody>
                    <a:bodyPr/>
                    <a:lstStyle/>
                    <a:p>
                      <a:pPr algn="l" fontAlgn="b"/>
                      <a:r>
                        <a:rPr lang="en-US" sz="1600" u="none" strike="noStrike">
                          <a:effectLst/>
                          <a:highlight>
                            <a:srgbClr val="DDEBF7"/>
                          </a:highlight>
                        </a:rPr>
                        <a:t>Movie title</a:t>
                      </a:r>
                      <a:endParaRPr lang="en-US" sz="1600" b="1" i="0" u="none" strike="noStrike">
                        <a:solidFill>
                          <a:srgbClr val="000000"/>
                        </a:solidFill>
                        <a:effectLst/>
                        <a:highlight>
                          <a:srgbClr val="DDEBF7"/>
                        </a:highlight>
                        <a:latin typeface="Calibri" panose="020F0502020204030204" pitchFamily="34" charset="0"/>
                      </a:endParaRPr>
                    </a:p>
                  </a:txBody>
                  <a:tcPr marL="5223" marR="5223" marT="5223" marB="0" anchor="b"/>
                </a:tc>
                <a:tc>
                  <a:txBody>
                    <a:bodyPr/>
                    <a:lstStyle/>
                    <a:p>
                      <a:pPr algn="l" fontAlgn="b"/>
                      <a:r>
                        <a:rPr lang="en-US" sz="1600" u="none" strike="noStrike">
                          <a:effectLst/>
                          <a:highlight>
                            <a:srgbClr val="DDEBF7"/>
                          </a:highlight>
                        </a:rPr>
                        <a:t>Sum of Sum of gross</a:t>
                      </a:r>
                      <a:endParaRPr lang="en-US" sz="1600" b="1" i="0" u="none" strike="noStrike">
                        <a:solidFill>
                          <a:srgbClr val="000000"/>
                        </a:solidFill>
                        <a:effectLst/>
                        <a:highlight>
                          <a:srgbClr val="DDEBF7"/>
                        </a:highlight>
                        <a:latin typeface="Calibri" panose="020F0502020204030204" pitchFamily="34" charset="0"/>
                      </a:endParaRPr>
                    </a:p>
                  </a:txBody>
                  <a:tcPr marL="5223" marR="5223" marT="5223" marB="0" anchor="b"/>
                </a:tc>
                <a:tc>
                  <a:txBody>
                    <a:bodyPr/>
                    <a:lstStyle/>
                    <a:p>
                      <a:pPr algn="l" fontAlgn="b"/>
                      <a:r>
                        <a:rPr lang="en-US" sz="1600" u="none" strike="noStrike">
                          <a:effectLst/>
                          <a:highlight>
                            <a:srgbClr val="DDEBF7"/>
                          </a:highlight>
                        </a:rPr>
                        <a:t>Sum of Sum of cast_total_facebook_likes</a:t>
                      </a:r>
                      <a:endParaRPr lang="en-US" sz="1600" b="1" i="0" u="none" strike="noStrike">
                        <a:solidFill>
                          <a:srgbClr val="000000"/>
                        </a:solidFill>
                        <a:effectLst/>
                        <a:highlight>
                          <a:srgbClr val="DDEBF7"/>
                        </a:highlight>
                        <a:latin typeface="Calibri" panose="020F0502020204030204" pitchFamily="34" charset="0"/>
                      </a:endParaRPr>
                    </a:p>
                  </a:txBody>
                  <a:tcPr marL="5223" marR="5223" marT="5223" marB="0" anchor="b"/>
                </a:tc>
                <a:extLst>
                  <a:ext uri="{0D108BD9-81ED-4DB2-BD59-A6C34878D82A}">
                    <a16:rowId xmlns:a16="http://schemas.microsoft.com/office/drawing/2014/main" val="450005218"/>
                  </a:ext>
                </a:extLst>
              </a:tr>
              <a:tr h="725223">
                <a:tc>
                  <a:txBody>
                    <a:bodyPr/>
                    <a:lstStyle/>
                    <a:p>
                      <a:pPr algn="l" fontAlgn="b"/>
                      <a:r>
                        <a:rPr lang="en-US" sz="1600" u="none" strike="noStrike">
                          <a:effectLst/>
                        </a:rPr>
                        <a:t>The Avengers </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a:effectLst/>
                        </a:rPr>
                        <a:t>1246559094</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a:effectLst/>
                        </a:rPr>
                        <a:t>175394</a:t>
                      </a:r>
                      <a:endParaRPr lang="en-US" sz="1600" b="0" i="0" u="none" strike="noStrike">
                        <a:solidFill>
                          <a:srgbClr val="000000"/>
                        </a:solidFill>
                        <a:effectLst/>
                        <a:latin typeface="Calibri" panose="020F0502020204030204" pitchFamily="34" charset="0"/>
                      </a:endParaRPr>
                    </a:p>
                  </a:txBody>
                  <a:tcPr marL="5223" marR="5223" marT="5223" marB="0" anchor="b"/>
                </a:tc>
                <a:extLst>
                  <a:ext uri="{0D108BD9-81ED-4DB2-BD59-A6C34878D82A}">
                    <a16:rowId xmlns:a16="http://schemas.microsoft.com/office/drawing/2014/main" val="3045831204"/>
                  </a:ext>
                </a:extLst>
              </a:tr>
              <a:tr h="725223">
                <a:tc>
                  <a:txBody>
                    <a:bodyPr/>
                    <a:lstStyle/>
                    <a:p>
                      <a:pPr algn="l" fontAlgn="b"/>
                      <a:r>
                        <a:rPr lang="en-US" sz="1600" u="none" strike="noStrike">
                          <a:effectLst/>
                        </a:rPr>
                        <a:t>Alice in Wonderland </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a:effectLst/>
                        </a:rPr>
                        <a:t>668370412</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a:effectLst/>
                        </a:rPr>
                        <a:t>159914</a:t>
                      </a:r>
                      <a:endParaRPr lang="en-US" sz="1600" b="0" i="0" u="none" strike="noStrike">
                        <a:solidFill>
                          <a:srgbClr val="000000"/>
                        </a:solidFill>
                        <a:effectLst/>
                        <a:latin typeface="Calibri" panose="020F0502020204030204" pitchFamily="34" charset="0"/>
                      </a:endParaRPr>
                    </a:p>
                  </a:txBody>
                  <a:tcPr marL="5223" marR="5223" marT="5223" marB="0" anchor="b"/>
                </a:tc>
                <a:extLst>
                  <a:ext uri="{0D108BD9-81ED-4DB2-BD59-A6C34878D82A}">
                    <a16:rowId xmlns:a16="http://schemas.microsoft.com/office/drawing/2014/main" val="3453706198"/>
                  </a:ext>
                </a:extLst>
              </a:tr>
              <a:tr h="725223">
                <a:tc>
                  <a:txBody>
                    <a:bodyPr/>
                    <a:lstStyle/>
                    <a:p>
                      <a:pPr algn="l" fontAlgn="b"/>
                      <a:r>
                        <a:rPr lang="en-US" sz="1600" u="none" strike="noStrike">
                          <a:effectLst/>
                        </a:rPr>
                        <a:t>Anchorman: The Legend of Ron Burgundy </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a:effectLst/>
                        </a:rPr>
                        <a:t>84136909</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a:effectLst/>
                        </a:rPr>
                        <a:t>656730</a:t>
                      </a:r>
                      <a:endParaRPr lang="en-US" sz="1600" b="0" i="0" u="none" strike="noStrike">
                        <a:solidFill>
                          <a:srgbClr val="000000"/>
                        </a:solidFill>
                        <a:effectLst/>
                        <a:latin typeface="Calibri" panose="020F0502020204030204" pitchFamily="34" charset="0"/>
                      </a:endParaRPr>
                    </a:p>
                  </a:txBody>
                  <a:tcPr marL="5223" marR="5223" marT="5223" marB="0" anchor="b"/>
                </a:tc>
                <a:extLst>
                  <a:ext uri="{0D108BD9-81ED-4DB2-BD59-A6C34878D82A}">
                    <a16:rowId xmlns:a16="http://schemas.microsoft.com/office/drawing/2014/main" val="3070820448"/>
                  </a:ext>
                </a:extLst>
              </a:tr>
              <a:tr h="725223">
                <a:tc>
                  <a:txBody>
                    <a:bodyPr/>
                    <a:lstStyle/>
                    <a:p>
                      <a:pPr algn="l" fontAlgn="b"/>
                      <a:r>
                        <a:rPr lang="en-US" sz="1600" u="none" strike="noStrike">
                          <a:effectLst/>
                        </a:rPr>
                        <a:t>The Final Destination </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a:effectLst/>
                        </a:rPr>
                        <a:t>66466372</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a:effectLst/>
                        </a:rPr>
                        <a:t>303717</a:t>
                      </a:r>
                      <a:endParaRPr lang="en-US" sz="1600" b="0" i="0" u="none" strike="noStrike">
                        <a:solidFill>
                          <a:srgbClr val="000000"/>
                        </a:solidFill>
                        <a:effectLst/>
                        <a:latin typeface="Calibri" panose="020F0502020204030204" pitchFamily="34" charset="0"/>
                      </a:endParaRPr>
                    </a:p>
                  </a:txBody>
                  <a:tcPr marL="5223" marR="5223" marT="5223" marB="0" anchor="b"/>
                </a:tc>
                <a:extLst>
                  <a:ext uri="{0D108BD9-81ED-4DB2-BD59-A6C34878D82A}">
                    <a16:rowId xmlns:a16="http://schemas.microsoft.com/office/drawing/2014/main" val="1544646988"/>
                  </a:ext>
                </a:extLst>
              </a:tr>
              <a:tr h="725223">
                <a:tc>
                  <a:txBody>
                    <a:bodyPr/>
                    <a:lstStyle/>
                    <a:p>
                      <a:pPr algn="l" fontAlgn="b"/>
                      <a:r>
                        <a:rPr lang="en-US" sz="1600" u="none" strike="noStrike">
                          <a:effectLst/>
                        </a:rPr>
                        <a:t>Hardflip </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a:effectLst/>
                        </a:rPr>
                        <a:t>96734</a:t>
                      </a:r>
                      <a:endParaRPr lang="en-US" sz="1600" b="0" i="0" u="none" strike="noStrike">
                        <a:solidFill>
                          <a:srgbClr val="000000"/>
                        </a:solidFill>
                        <a:effectLst/>
                        <a:latin typeface="Calibri" panose="020F0502020204030204" pitchFamily="34" charset="0"/>
                      </a:endParaRPr>
                    </a:p>
                  </a:txBody>
                  <a:tcPr marL="5223" marR="5223" marT="5223" marB="0" anchor="b"/>
                </a:tc>
                <a:tc>
                  <a:txBody>
                    <a:bodyPr/>
                    <a:lstStyle/>
                    <a:p>
                      <a:pPr algn="r" fontAlgn="b"/>
                      <a:r>
                        <a:rPr lang="en-US" sz="1600" u="none" strike="noStrike" dirty="0">
                          <a:effectLst/>
                        </a:rPr>
                        <a:t>263584</a:t>
                      </a:r>
                      <a:endParaRPr lang="en-US" sz="1600" b="0" i="0" u="none" strike="noStrike" dirty="0">
                        <a:solidFill>
                          <a:srgbClr val="000000"/>
                        </a:solidFill>
                        <a:effectLst/>
                        <a:latin typeface="Calibri" panose="020F0502020204030204" pitchFamily="34" charset="0"/>
                      </a:endParaRPr>
                    </a:p>
                  </a:txBody>
                  <a:tcPr marL="5223" marR="5223" marT="5223" marB="0" anchor="b"/>
                </a:tc>
                <a:extLst>
                  <a:ext uri="{0D108BD9-81ED-4DB2-BD59-A6C34878D82A}">
                    <a16:rowId xmlns:a16="http://schemas.microsoft.com/office/drawing/2014/main" val="823761966"/>
                  </a:ext>
                </a:extLst>
              </a:tr>
            </a:tbl>
          </a:graphicData>
        </a:graphic>
      </p:graphicFrame>
      <p:graphicFrame>
        <p:nvGraphicFramePr>
          <p:cNvPr id="6" name="Content Placeholder 5">
            <a:extLst>
              <a:ext uri="{FF2B5EF4-FFF2-40B4-BE49-F238E27FC236}">
                <a16:creationId xmlns:a16="http://schemas.microsoft.com/office/drawing/2014/main" id="{5F71A3EF-8E1C-45AA-F60F-EB7C6EBB6887}"/>
              </a:ext>
            </a:extLst>
          </p:cNvPr>
          <p:cNvGraphicFramePr>
            <a:graphicFrameLocks noGrp="1"/>
          </p:cNvGraphicFramePr>
          <p:nvPr>
            <p:ph sz="half" idx="2"/>
            <p:extLst>
              <p:ext uri="{D42A27DB-BD31-4B8C-83A1-F6EECF244321}">
                <p14:modId xmlns:p14="http://schemas.microsoft.com/office/powerpoint/2010/main" val="3986958984"/>
              </p:ext>
            </p:extLst>
          </p:nvPr>
        </p:nvGraphicFramePr>
        <p:xfrm>
          <a:off x="6172199" y="1825625"/>
          <a:ext cx="5853223" cy="42243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97990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31109-7DF3-3691-DF3B-7C17B4138D9A}"/>
              </a:ext>
            </a:extLst>
          </p:cNvPr>
          <p:cNvSpPr>
            <a:spLocks noGrp="1"/>
          </p:cNvSpPr>
          <p:nvPr>
            <p:ph type="title"/>
          </p:nvPr>
        </p:nvSpPr>
        <p:spPr/>
        <p:txBody>
          <a:bodyPr/>
          <a:lstStyle/>
          <a:p>
            <a:r>
              <a:rPr lang="en-US" dirty="0"/>
              <a:t>The profit of a movie and its relationship to the country,</a:t>
            </a:r>
          </a:p>
        </p:txBody>
      </p:sp>
      <p:graphicFrame>
        <p:nvGraphicFramePr>
          <p:cNvPr id="5" name="Content Placeholder 4">
            <a:extLst>
              <a:ext uri="{FF2B5EF4-FFF2-40B4-BE49-F238E27FC236}">
                <a16:creationId xmlns:a16="http://schemas.microsoft.com/office/drawing/2014/main" id="{24742CB2-BCC0-C574-4950-3BAAD601EDD6}"/>
              </a:ext>
            </a:extLst>
          </p:cNvPr>
          <p:cNvGraphicFramePr>
            <a:graphicFrameLocks noGrp="1"/>
          </p:cNvGraphicFramePr>
          <p:nvPr>
            <p:ph sz="half" idx="1"/>
            <p:extLst>
              <p:ext uri="{D42A27DB-BD31-4B8C-83A1-F6EECF244321}">
                <p14:modId xmlns:p14="http://schemas.microsoft.com/office/powerpoint/2010/main" val="1211688257"/>
              </p:ext>
            </p:extLst>
          </p:nvPr>
        </p:nvGraphicFramePr>
        <p:xfrm>
          <a:off x="838199" y="1825625"/>
          <a:ext cx="5052237" cy="4351338"/>
        </p:xfrm>
        <a:graphic>
          <a:graphicData uri="http://schemas.openxmlformats.org/drawingml/2006/table">
            <a:tbl>
              <a:tblPr>
                <a:tableStyleId>{5C22544A-7EE6-4342-B048-85BDC9FD1C3A}</a:tableStyleId>
              </a:tblPr>
              <a:tblGrid>
                <a:gridCol w="2032853">
                  <a:extLst>
                    <a:ext uri="{9D8B030D-6E8A-4147-A177-3AD203B41FA5}">
                      <a16:colId xmlns:a16="http://schemas.microsoft.com/office/drawing/2014/main" val="4084907775"/>
                    </a:ext>
                  </a:extLst>
                </a:gridCol>
                <a:gridCol w="3019384">
                  <a:extLst>
                    <a:ext uri="{9D8B030D-6E8A-4147-A177-3AD203B41FA5}">
                      <a16:colId xmlns:a16="http://schemas.microsoft.com/office/drawing/2014/main" val="4132978494"/>
                    </a:ext>
                  </a:extLst>
                </a:gridCol>
              </a:tblGrid>
              <a:tr h="725223">
                <a:tc>
                  <a:txBody>
                    <a:bodyPr/>
                    <a:lstStyle/>
                    <a:p>
                      <a:pPr algn="l" fontAlgn="b"/>
                      <a:r>
                        <a:rPr lang="en-US" sz="1600" u="none" strike="noStrike">
                          <a:effectLst/>
                          <a:highlight>
                            <a:srgbClr val="DDEBF7"/>
                          </a:highlight>
                        </a:rPr>
                        <a:t>Country</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600" u="none" strike="noStrike">
                          <a:effectLst/>
                          <a:highlight>
                            <a:srgbClr val="DDEBF7"/>
                          </a:highlight>
                        </a:rPr>
                        <a:t>Sum of Sum of profit</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extLst>
                  <a:ext uri="{0D108BD9-81ED-4DB2-BD59-A6C34878D82A}">
                    <a16:rowId xmlns:a16="http://schemas.microsoft.com/office/drawing/2014/main" val="4172646559"/>
                  </a:ext>
                </a:extLst>
              </a:tr>
              <a:tr h="725223">
                <a:tc>
                  <a:txBody>
                    <a:bodyPr/>
                    <a:lstStyle/>
                    <a:p>
                      <a:pPr algn="l" fontAlgn="b"/>
                      <a:r>
                        <a:rPr lang="en-US" sz="1600" u="none" strike="noStrike">
                          <a:effectLst/>
                        </a:rPr>
                        <a:t>USA</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52792710499</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643319934"/>
                  </a:ext>
                </a:extLst>
              </a:tr>
              <a:tr h="725223">
                <a:tc>
                  <a:txBody>
                    <a:bodyPr/>
                    <a:lstStyle/>
                    <a:p>
                      <a:pPr algn="l" fontAlgn="b"/>
                      <a:r>
                        <a:rPr lang="en-US" sz="1600" u="none" strike="noStrike">
                          <a:effectLst/>
                        </a:rPr>
                        <a:t>UK</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1574370487</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865019604"/>
                  </a:ext>
                </a:extLst>
              </a:tr>
              <a:tr h="725223">
                <a:tc>
                  <a:txBody>
                    <a:bodyPr/>
                    <a:lstStyle/>
                    <a:p>
                      <a:pPr algn="l" fontAlgn="b"/>
                      <a:r>
                        <a:rPr lang="en-US" sz="1600" u="none" strike="noStrike">
                          <a:effectLst/>
                        </a:rPr>
                        <a:t>New Zealand</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245159794</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509639226"/>
                  </a:ext>
                </a:extLst>
              </a:tr>
              <a:tr h="725223">
                <a:tc>
                  <a:txBody>
                    <a:bodyPr/>
                    <a:lstStyle/>
                    <a:p>
                      <a:pPr algn="l" fontAlgn="b"/>
                      <a:r>
                        <a:rPr lang="en-US" sz="1600" u="none" strike="noStrike">
                          <a:effectLst/>
                        </a:rPr>
                        <a:t>Canada</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218593263</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506729866"/>
                  </a:ext>
                </a:extLst>
              </a:tr>
              <a:tr h="725223">
                <a:tc>
                  <a:txBody>
                    <a:bodyPr/>
                    <a:lstStyle/>
                    <a:p>
                      <a:pPr algn="l" fontAlgn="b"/>
                      <a:r>
                        <a:rPr lang="en-US" sz="1600" u="none" strike="noStrike">
                          <a:effectLst/>
                        </a:rPr>
                        <a:t>Australia</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dirty="0">
                          <a:effectLst/>
                        </a:rPr>
                        <a:t>206668349</a:t>
                      </a:r>
                      <a:endParaRPr lang="en-US" sz="16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49061242"/>
                  </a:ext>
                </a:extLst>
              </a:tr>
            </a:tbl>
          </a:graphicData>
        </a:graphic>
      </p:graphicFrame>
      <p:graphicFrame>
        <p:nvGraphicFramePr>
          <p:cNvPr id="6" name="Content Placeholder 5">
            <a:extLst>
              <a:ext uri="{FF2B5EF4-FFF2-40B4-BE49-F238E27FC236}">
                <a16:creationId xmlns:a16="http://schemas.microsoft.com/office/drawing/2014/main" id="{488B7C52-2EAD-092F-196D-76306821C832}"/>
              </a:ext>
            </a:extLst>
          </p:cNvPr>
          <p:cNvGraphicFramePr>
            <a:graphicFrameLocks noGrp="1"/>
          </p:cNvGraphicFramePr>
          <p:nvPr>
            <p:ph sz="half" idx="2"/>
          </p:nvPr>
        </p:nvGraphicFramePr>
        <p:xfrm>
          <a:off x="6172200" y="1825625"/>
          <a:ext cx="5181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6782875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94FF6-BB3D-6BC6-6316-2B0B022EB2E0}"/>
              </a:ext>
            </a:extLst>
          </p:cNvPr>
          <p:cNvSpPr>
            <a:spLocks noGrp="1"/>
          </p:cNvSpPr>
          <p:nvPr>
            <p:ph type="title"/>
          </p:nvPr>
        </p:nvSpPr>
        <p:spPr/>
        <p:txBody>
          <a:bodyPr/>
          <a:lstStyle/>
          <a:p>
            <a:r>
              <a:rPr lang="en-US" dirty="0"/>
              <a:t>The language used in a movie If many people  understand then it will earn more profits.</a:t>
            </a:r>
          </a:p>
        </p:txBody>
      </p:sp>
      <p:graphicFrame>
        <p:nvGraphicFramePr>
          <p:cNvPr id="6" name="Content Placeholder 5">
            <a:extLst>
              <a:ext uri="{FF2B5EF4-FFF2-40B4-BE49-F238E27FC236}">
                <a16:creationId xmlns:a16="http://schemas.microsoft.com/office/drawing/2014/main" id="{E6637DBE-F594-0DE8-6A1C-A92B2FA03A4F}"/>
              </a:ext>
            </a:extLst>
          </p:cNvPr>
          <p:cNvGraphicFramePr>
            <a:graphicFrameLocks noGrp="1"/>
          </p:cNvGraphicFramePr>
          <p:nvPr>
            <p:ph sz="half" idx="1"/>
            <p:extLst>
              <p:ext uri="{D42A27DB-BD31-4B8C-83A1-F6EECF244321}">
                <p14:modId xmlns:p14="http://schemas.microsoft.com/office/powerpoint/2010/main" val="522901264"/>
              </p:ext>
            </p:extLst>
          </p:nvPr>
        </p:nvGraphicFramePr>
        <p:xfrm>
          <a:off x="999460" y="1988288"/>
          <a:ext cx="4837814" cy="4104170"/>
        </p:xfrm>
        <a:graphic>
          <a:graphicData uri="http://schemas.openxmlformats.org/drawingml/2006/table">
            <a:tbl>
              <a:tblPr>
                <a:tableStyleId>{5C22544A-7EE6-4342-B048-85BDC9FD1C3A}</a:tableStyleId>
              </a:tblPr>
              <a:tblGrid>
                <a:gridCol w="1946576">
                  <a:extLst>
                    <a:ext uri="{9D8B030D-6E8A-4147-A177-3AD203B41FA5}">
                      <a16:colId xmlns:a16="http://schemas.microsoft.com/office/drawing/2014/main" val="2262177270"/>
                    </a:ext>
                  </a:extLst>
                </a:gridCol>
                <a:gridCol w="2891238">
                  <a:extLst>
                    <a:ext uri="{9D8B030D-6E8A-4147-A177-3AD203B41FA5}">
                      <a16:colId xmlns:a16="http://schemas.microsoft.com/office/drawing/2014/main" val="1360763829"/>
                    </a:ext>
                  </a:extLst>
                </a:gridCol>
              </a:tblGrid>
              <a:tr h="586310">
                <a:tc>
                  <a:txBody>
                    <a:bodyPr/>
                    <a:lstStyle/>
                    <a:p>
                      <a:pPr algn="l" fontAlgn="b"/>
                      <a:r>
                        <a:rPr lang="en-US" sz="1600" u="none" strike="noStrike" dirty="0">
                          <a:effectLst/>
                          <a:highlight>
                            <a:srgbClr val="DDEBF7"/>
                          </a:highlight>
                        </a:rPr>
                        <a:t>Language</a:t>
                      </a:r>
                      <a:endParaRPr lang="en-US" sz="1600" b="1" i="0" u="none" strike="noStrike" dirty="0">
                        <a:solidFill>
                          <a:srgbClr val="000000"/>
                        </a:solidFill>
                        <a:effectLst/>
                        <a:highlight>
                          <a:srgbClr val="DDEBF7"/>
                        </a:highlight>
                        <a:latin typeface="Calibri" panose="020F0502020204030204" pitchFamily="34" charset="0"/>
                      </a:endParaRPr>
                    </a:p>
                  </a:txBody>
                  <a:tcPr marL="6350" marR="6350" marT="6350" marB="0" anchor="b"/>
                </a:tc>
                <a:tc>
                  <a:txBody>
                    <a:bodyPr/>
                    <a:lstStyle/>
                    <a:p>
                      <a:pPr algn="l" fontAlgn="b"/>
                      <a:r>
                        <a:rPr lang="en-US" sz="1600" u="none" strike="noStrike">
                          <a:effectLst/>
                          <a:highlight>
                            <a:srgbClr val="DDEBF7"/>
                          </a:highlight>
                        </a:rPr>
                        <a:t>Sum of Sum of profit</a:t>
                      </a:r>
                      <a:endParaRPr lang="en-US" sz="1600" b="1" i="0" u="none" strike="noStrike">
                        <a:solidFill>
                          <a:srgbClr val="000000"/>
                        </a:solidFill>
                        <a:effectLst/>
                        <a:highlight>
                          <a:srgbClr val="DDEBF7"/>
                        </a:highlight>
                        <a:latin typeface="Calibri" panose="020F0502020204030204" pitchFamily="34" charset="0"/>
                      </a:endParaRPr>
                    </a:p>
                  </a:txBody>
                  <a:tcPr marL="6350" marR="6350" marT="6350" marB="0" anchor="b"/>
                </a:tc>
                <a:extLst>
                  <a:ext uri="{0D108BD9-81ED-4DB2-BD59-A6C34878D82A}">
                    <a16:rowId xmlns:a16="http://schemas.microsoft.com/office/drawing/2014/main" val="1479801157"/>
                  </a:ext>
                </a:extLst>
              </a:tr>
              <a:tr h="586310">
                <a:tc>
                  <a:txBody>
                    <a:bodyPr/>
                    <a:lstStyle/>
                    <a:p>
                      <a:pPr algn="l" fontAlgn="b"/>
                      <a:r>
                        <a:rPr lang="en-US" sz="1600" u="none" strike="noStrike">
                          <a:effectLst/>
                        </a:rPr>
                        <a:t>English</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dirty="0">
                          <a:effectLst/>
                        </a:rPr>
                        <a:t>53618528879</a:t>
                      </a:r>
                      <a:endParaRPr lang="en-US" sz="16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685806622"/>
                  </a:ext>
                </a:extLst>
              </a:tr>
              <a:tr h="586310">
                <a:tc>
                  <a:txBody>
                    <a:bodyPr/>
                    <a:lstStyle/>
                    <a:p>
                      <a:pPr algn="l" fontAlgn="b"/>
                      <a:r>
                        <a:rPr lang="en-US" sz="1600" u="none" strike="noStrike" dirty="0">
                          <a:effectLst/>
                        </a:rPr>
                        <a:t>Maya</a:t>
                      </a:r>
                      <a:endParaRPr lang="en-US" sz="1600" b="0"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dirty="0">
                          <a:effectLst/>
                        </a:rPr>
                        <a:t>10859889</a:t>
                      </a:r>
                      <a:endParaRPr lang="en-US" sz="16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455879797"/>
                  </a:ext>
                </a:extLst>
              </a:tr>
              <a:tr h="586310">
                <a:tc>
                  <a:txBody>
                    <a:bodyPr/>
                    <a:lstStyle/>
                    <a:p>
                      <a:pPr algn="l" fontAlgn="b"/>
                      <a:r>
                        <a:rPr lang="en-US" sz="1600" u="none" strike="noStrike">
                          <a:effectLst/>
                        </a:rPr>
                        <a:t>Persian</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8007674</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955551192"/>
                  </a:ext>
                </a:extLst>
              </a:tr>
              <a:tr h="586310">
                <a:tc>
                  <a:txBody>
                    <a:bodyPr/>
                    <a:lstStyle/>
                    <a:p>
                      <a:pPr algn="l" fontAlgn="b"/>
                      <a:r>
                        <a:rPr lang="en-US" sz="1600" u="none" strike="noStrike">
                          <a:effectLst/>
                        </a:rPr>
                        <a:t>Indonesian</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2489344</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086003418"/>
                  </a:ext>
                </a:extLst>
              </a:tr>
              <a:tr h="586310">
                <a:tc>
                  <a:txBody>
                    <a:bodyPr/>
                    <a:lstStyle/>
                    <a:p>
                      <a:pPr algn="l" fontAlgn="b"/>
                      <a:r>
                        <a:rPr lang="en-US" sz="1600" u="none" strike="noStrike">
                          <a:effectLst/>
                        </a:rPr>
                        <a:t>Hebrew</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a:effectLst/>
                        </a:rPr>
                        <a:t>783276</a:t>
                      </a:r>
                      <a:endParaRPr lang="en-US" sz="16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4720146"/>
                  </a:ext>
                </a:extLst>
              </a:tr>
              <a:tr h="586310">
                <a:tc>
                  <a:txBody>
                    <a:bodyPr/>
                    <a:lstStyle/>
                    <a:p>
                      <a:pPr algn="l" fontAlgn="b"/>
                      <a:r>
                        <a:rPr lang="en-US" sz="1600" u="none" strike="noStrike">
                          <a:effectLst/>
                        </a:rPr>
                        <a:t>Romanian</a:t>
                      </a:r>
                      <a:endParaRPr lang="en-US" sz="16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US" sz="1600" u="none" strike="noStrike" dirty="0">
                          <a:effectLst/>
                        </a:rPr>
                        <a:t>595783</a:t>
                      </a:r>
                      <a:endParaRPr lang="en-US" sz="16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037013008"/>
                  </a:ext>
                </a:extLst>
              </a:tr>
            </a:tbl>
          </a:graphicData>
        </a:graphic>
      </p:graphicFrame>
      <p:graphicFrame>
        <p:nvGraphicFramePr>
          <p:cNvPr id="5" name="Content Placeholder 4">
            <a:extLst>
              <a:ext uri="{FF2B5EF4-FFF2-40B4-BE49-F238E27FC236}">
                <a16:creationId xmlns:a16="http://schemas.microsoft.com/office/drawing/2014/main" id="{F3615309-AF30-1CFA-1CA8-6EC2F6D47D40}"/>
              </a:ext>
            </a:extLst>
          </p:cNvPr>
          <p:cNvGraphicFramePr>
            <a:graphicFrameLocks noGrp="1"/>
          </p:cNvGraphicFramePr>
          <p:nvPr>
            <p:ph sz="half" idx="2"/>
            <p:extLst>
              <p:ext uri="{D42A27DB-BD31-4B8C-83A1-F6EECF244321}">
                <p14:modId xmlns:p14="http://schemas.microsoft.com/office/powerpoint/2010/main" val="400630049"/>
              </p:ext>
            </p:extLst>
          </p:nvPr>
        </p:nvGraphicFramePr>
        <p:xfrm>
          <a:off x="6172199" y="1825625"/>
          <a:ext cx="5885121" cy="426683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917100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TotalTime>
  <Words>658</Words>
  <Application>Microsoft Office PowerPoint</Application>
  <PresentationFormat>Widescreen</PresentationFormat>
  <Paragraphs>190</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helvetica neue</vt:lpstr>
      <vt:lpstr>Office Theme</vt:lpstr>
      <vt:lpstr>STUDENT NAME: PHANICE MITCHELLE MONG’ARE INSTITUTION NAME: SEVENNET BOOT CAMP CLASS UNIT: MS EXCEL- PIVOT TABLE/ PIVOT CHART INSTRUCTOR NAME: MR.RAGHUVENDRA ANSHU 13/07/2024 </vt:lpstr>
      <vt:lpstr>DATA CLEANING- FILTERING BY ADDING FILTERS AT THE ROW HEAD</vt:lpstr>
      <vt:lpstr>FINDING AND REPLACING OF ERRORS</vt:lpstr>
      <vt:lpstr>FILLING THE MISSING DATA WITH UNKNOWN NB: For missing numerical data, fill in the gaps with the average of the available data</vt:lpstr>
      <vt:lpstr>The popularity of the cast of a movie effect on the gross profit of a movie.</vt:lpstr>
      <vt:lpstr>The genre of a movie versus profitability. Below are the top 5 highest earning genre. The genre is being brought out to be a key factor when considering the movie to produce.</vt:lpstr>
      <vt:lpstr>The total cast Facebook likes does not relate directly to the gross profit of a movie. Below are the top 5 highest earning movie and the total Facebook like of the cast.</vt:lpstr>
      <vt:lpstr>The profit of a movie and its relationship to the country,</vt:lpstr>
      <vt:lpstr>The language used in a movie If many people  understand then it will earn more profits.</vt:lpstr>
      <vt:lpstr>The movie IMDB score also depends on the genre of a movie</vt:lpstr>
      <vt:lpstr>The more popular a leading actor is the higher the budget of the movie.</vt:lpstr>
      <vt:lpstr>The profitability of the movies over the years. The below pivot chart and table show there is no actual trend over the year rather it shows that there are other factors that affect the profitability of a movie.</vt:lpstr>
      <vt:lpstr>The directors vs the budget and gross profit. Below data shows that some directors are able to work with a certain  budget and maximize on the gross profit earned.</vt:lpstr>
      <vt:lpstr>The popularity of the director and the sum profit seems to be dependent on the movie itself because the director an be popular but the profit earned is minimal.</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NAME: PHANICE MITCHELLE MONG’ARE INSTITUTION NAME: SEVENNET BOOT CAMP CLASS UNIT: MS EXCEL- PIVOT TABLE/ PIVOT CHART INSTRUCTOR NAME: MR.RAGHUVENDRA ANSHU 13/07/2024</dc:title>
  <dc:creator>Administrator</dc:creator>
  <cp:lastModifiedBy>Admin</cp:lastModifiedBy>
  <cp:revision>7</cp:revision>
  <dcterms:created xsi:type="dcterms:W3CDTF">2024-07-14T17:35:03Z</dcterms:created>
  <dcterms:modified xsi:type="dcterms:W3CDTF">2024-07-16T18:48:58Z</dcterms:modified>
</cp:coreProperties>
</file>

<file path=docProps/thumbnail.jpeg>
</file>